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6" r:id="rId1"/>
  </p:sldMasterIdLst>
  <p:sldIdLst>
    <p:sldId id="256" r:id="rId2"/>
    <p:sldId id="262" r:id="rId3"/>
    <p:sldId id="266" r:id="rId4"/>
    <p:sldId id="268" r:id="rId5"/>
    <p:sldId id="260" r:id="rId6"/>
    <p:sldId id="261" r:id="rId7"/>
    <p:sldId id="257" r:id="rId8"/>
    <p:sldId id="258" r:id="rId9"/>
    <p:sldId id="269" r:id="rId10"/>
    <p:sldId id="271" r:id="rId11"/>
    <p:sldId id="270" r:id="rId12"/>
    <p:sldId id="272" r:id="rId13"/>
    <p:sldId id="273" r:id="rId14"/>
    <p:sldId id="259" r:id="rId15"/>
    <p:sldId id="264" r:id="rId16"/>
    <p:sldId id="267" r:id="rId17"/>
    <p:sldId id="27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46"/>
    <p:restoredTop sz="94694"/>
  </p:normalViewPr>
  <p:slideViewPr>
    <p:cSldViewPr snapToGrid="0" snapToObjects="1">
      <p:cViewPr>
        <p:scale>
          <a:sx n="53" d="100"/>
          <a:sy n="53" d="100"/>
        </p:scale>
        <p:origin x="1856" y="1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hyperlink" Target="https://github.com/fivethirtyeight/data/blob/master/hate-crimes/README.md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hyperlink" Target="mailto:MAVILES@MY365.BELLEVUE.EDU" TargetMode="Externa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hyperlink" Target="https://github.com/fivethirtyeight/data/blob/master/hate-crimes/README.md" TargetMode="External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5" Type="http://schemas.openxmlformats.org/officeDocument/2006/relationships/hyperlink" Target="mailto:MAVILES@MY365.BELLEVUE.EDU" TargetMode="External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361576-5C71-4626-A692-1C78035FEA3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341D9E4-00C6-49BC-A646-C76ED4E4B826}">
      <dgm:prSet/>
      <dgm:spPr/>
      <dgm:t>
        <a:bodyPr/>
        <a:lstStyle/>
        <a:p>
          <a:r>
            <a:rPr lang="en-US"/>
            <a:t>THE DATA UTILIZED FOR THIS ANALYSIS WAS EXTRACTED FROM FIVETHIRTYEIGHT</a:t>
          </a:r>
        </a:p>
      </dgm:t>
    </dgm:pt>
    <dgm:pt modelId="{1F65893A-9F6F-4945-8477-9C105CC6F4D9}" type="parTrans" cxnId="{2AD1E59D-4CC3-427C-9CBB-05B0E495809A}">
      <dgm:prSet/>
      <dgm:spPr/>
      <dgm:t>
        <a:bodyPr/>
        <a:lstStyle/>
        <a:p>
          <a:endParaRPr lang="en-US"/>
        </a:p>
      </dgm:t>
    </dgm:pt>
    <dgm:pt modelId="{702EA34A-C274-44CF-AC9F-6EA3859D3200}" type="sibTrans" cxnId="{2AD1E59D-4CC3-427C-9CBB-05B0E495809A}">
      <dgm:prSet/>
      <dgm:spPr/>
      <dgm:t>
        <a:bodyPr/>
        <a:lstStyle/>
        <a:p>
          <a:endParaRPr lang="en-US"/>
        </a:p>
      </dgm:t>
    </dgm:pt>
    <dgm:pt modelId="{8312BC2D-FB14-4B19-85B9-83B134200FD3}">
      <dgm:prSet/>
      <dgm:spPr/>
      <dgm:t>
        <a:bodyPr/>
        <a:lstStyle/>
        <a:p>
          <a:r>
            <a:rPr lang="en-US"/>
            <a:t>FIVETHIRTYEIGHT IS A WEBSITE FOCUSED ON STATISTICAL ANALYSIS ABOUT POLITICS, ECONICS, AND MORE THROUGH THE USE OF DATA</a:t>
          </a:r>
        </a:p>
      </dgm:t>
    </dgm:pt>
    <dgm:pt modelId="{E489C210-DFCC-46A8-9FBF-60EDBAA3BA53}" type="parTrans" cxnId="{475422B5-30D1-4B18-B28E-9C56B431DEFB}">
      <dgm:prSet/>
      <dgm:spPr/>
      <dgm:t>
        <a:bodyPr/>
        <a:lstStyle/>
        <a:p>
          <a:endParaRPr lang="en-US"/>
        </a:p>
      </dgm:t>
    </dgm:pt>
    <dgm:pt modelId="{C42C5CE6-DD1D-4270-800D-FC176CEA251A}" type="sibTrans" cxnId="{475422B5-30D1-4B18-B28E-9C56B431DEFB}">
      <dgm:prSet/>
      <dgm:spPr/>
      <dgm:t>
        <a:bodyPr/>
        <a:lstStyle/>
        <a:p>
          <a:endParaRPr lang="en-US"/>
        </a:p>
      </dgm:t>
    </dgm:pt>
    <dgm:pt modelId="{0F35BB91-830D-43F0-B8BD-A70ACF64C8E9}">
      <dgm:prSet/>
      <dgm:spPr/>
      <dgm:t>
        <a:bodyPr/>
        <a:lstStyle/>
        <a:p>
          <a:r>
            <a:rPr lang="en-US"/>
            <a:t>GITHUB LINK:</a:t>
          </a:r>
        </a:p>
      </dgm:t>
    </dgm:pt>
    <dgm:pt modelId="{19DDC678-DB4D-4CFE-AB7A-B9588673FC1C}" type="parTrans" cxnId="{890A466C-B87E-4F89-83C1-57608DA474FD}">
      <dgm:prSet/>
      <dgm:spPr/>
      <dgm:t>
        <a:bodyPr/>
        <a:lstStyle/>
        <a:p>
          <a:endParaRPr lang="en-US"/>
        </a:p>
      </dgm:t>
    </dgm:pt>
    <dgm:pt modelId="{6E3863EC-B6D8-4D9D-BCAF-E23EA715433D}" type="sibTrans" cxnId="{890A466C-B87E-4F89-83C1-57608DA474FD}">
      <dgm:prSet/>
      <dgm:spPr/>
      <dgm:t>
        <a:bodyPr/>
        <a:lstStyle/>
        <a:p>
          <a:endParaRPr lang="en-US"/>
        </a:p>
      </dgm:t>
    </dgm:pt>
    <dgm:pt modelId="{DB37E950-7A2E-4807-A0F8-2FA212BA6F61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https://github.com/fivethirtyeight/data/blob/master/hate-crimes/README.md</a:t>
          </a:r>
          <a:endParaRPr lang="en-US"/>
        </a:p>
      </dgm:t>
    </dgm:pt>
    <dgm:pt modelId="{2E9D694F-0032-474D-9C47-51732A69A657}" type="parTrans" cxnId="{F9BFEDA5-86E4-4E0A-90B9-D1AE8F941928}">
      <dgm:prSet/>
      <dgm:spPr/>
      <dgm:t>
        <a:bodyPr/>
        <a:lstStyle/>
        <a:p>
          <a:endParaRPr lang="en-US"/>
        </a:p>
      </dgm:t>
    </dgm:pt>
    <dgm:pt modelId="{AD5288B9-E6F0-46A7-9FAB-1C6D9F4CB3F2}" type="sibTrans" cxnId="{F9BFEDA5-86E4-4E0A-90B9-D1AE8F941928}">
      <dgm:prSet/>
      <dgm:spPr/>
      <dgm:t>
        <a:bodyPr/>
        <a:lstStyle/>
        <a:p>
          <a:endParaRPr lang="en-US"/>
        </a:p>
      </dgm:t>
    </dgm:pt>
    <dgm:pt modelId="{5219653B-9CF9-4075-919F-EF2F2CB55AED}" type="pres">
      <dgm:prSet presAssocID="{4E361576-5C71-4626-A692-1C78035FEA3C}" presName="root" presStyleCnt="0">
        <dgm:presLayoutVars>
          <dgm:dir/>
          <dgm:resizeHandles val="exact"/>
        </dgm:presLayoutVars>
      </dgm:prSet>
      <dgm:spPr/>
    </dgm:pt>
    <dgm:pt modelId="{FE62FE86-85F8-4363-8915-7FDF46B636AA}" type="pres">
      <dgm:prSet presAssocID="{3341D9E4-00C6-49BC-A646-C76ED4E4B826}" presName="compNode" presStyleCnt="0"/>
      <dgm:spPr/>
    </dgm:pt>
    <dgm:pt modelId="{9AD29EC0-22D7-4294-AA96-BDA98C2F6E25}" type="pres">
      <dgm:prSet presAssocID="{3341D9E4-00C6-49BC-A646-C76ED4E4B826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gerprint"/>
        </a:ext>
      </dgm:extLst>
    </dgm:pt>
    <dgm:pt modelId="{842AE53B-FFA8-4082-8ACD-C44743EF2486}" type="pres">
      <dgm:prSet presAssocID="{3341D9E4-00C6-49BC-A646-C76ED4E4B826}" presName="spaceRect" presStyleCnt="0"/>
      <dgm:spPr/>
    </dgm:pt>
    <dgm:pt modelId="{F8E9D33F-10CB-40BD-BA26-F99447BCCBE1}" type="pres">
      <dgm:prSet presAssocID="{3341D9E4-00C6-49BC-A646-C76ED4E4B826}" presName="textRect" presStyleLbl="revTx" presStyleIdx="0" presStyleCnt="4">
        <dgm:presLayoutVars>
          <dgm:chMax val="1"/>
          <dgm:chPref val="1"/>
        </dgm:presLayoutVars>
      </dgm:prSet>
      <dgm:spPr/>
    </dgm:pt>
    <dgm:pt modelId="{E7F77514-BBAE-4CC8-89E0-E3D4F398EDFE}" type="pres">
      <dgm:prSet presAssocID="{702EA34A-C274-44CF-AC9F-6EA3859D3200}" presName="sibTrans" presStyleCnt="0"/>
      <dgm:spPr/>
    </dgm:pt>
    <dgm:pt modelId="{5DEC02E1-4A26-41D7-9609-C03EF0F6A06E}" type="pres">
      <dgm:prSet presAssocID="{8312BC2D-FB14-4B19-85B9-83B134200FD3}" presName="compNode" presStyleCnt="0"/>
      <dgm:spPr/>
    </dgm:pt>
    <dgm:pt modelId="{7B1483E7-0C8B-4E09-9E67-64C60A325127}" type="pres">
      <dgm:prSet presAssocID="{8312BC2D-FB14-4B19-85B9-83B134200FD3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Report Library"/>
        </a:ext>
      </dgm:extLst>
    </dgm:pt>
    <dgm:pt modelId="{5871F20F-362A-4B3E-BF0D-AD90BCFE9F58}" type="pres">
      <dgm:prSet presAssocID="{8312BC2D-FB14-4B19-85B9-83B134200FD3}" presName="spaceRect" presStyleCnt="0"/>
      <dgm:spPr/>
    </dgm:pt>
    <dgm:pt modelId="{FB382ECE-BD16-4043-960C-9C3FB6AD9A87}" type="pres">
      <dgm:prSet presAssocID="{8312BC2D-FB14-4B19-85B9-83B134200FD3}" presName="textRect" presStyleLbl="revTx" presStyleIdx="1" presStyleCnt="4">
        <dgm:presLayoutVars>
          <dgm:chMax val="1"/>
          <dgm:chPref val="1"/>
        </dgm:presLayoutVars>
      </dgm:prSet>
      <dgm:spPr/>
    </dgm:pt>
    <dgm:pt modelId="{7713FE93-2489-4B11-ADD7-41B8B6EA78F3}" type="pres">
      <dgm:prSet presAssocID="{C42C5CE6-DD1D-4270-800D-FC176CEA251A}" presName="sibTrans" presStyleCnt="0"/>
      <dgm:spPr/>
    </dgm:pt>
    <dgm:pt modelId="{C3D8BC86-886E-4F70-9861-58BC057C5EF7}" type="pres">
      <dgm:prSet presAssocID="{0F35BB91-830D-43F0-B8BD-A70ACF64C8E9}" presName="compNode" presStyleCnt="0"/>
      <dgm:spPr/>
    </dgm:pt>
    <dgm:pt modelId="{B1C3DC6F-0193-4D6B-994D-0792BDF82754}" type="pres">
      <dgm:prSet presAssocID="{0F35BB91-830D-43F0-B8BD-A70ACF64C8E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07A72A8C-405C-4945-AAFB-B55AAB517E36}" type="pres">
      <dgm:prSet presAssocID="{0F35BB91-830D-43F0-B8BD-A70ACF64C8E9}" presName="spaceRect" presStyleCnt="0"/>
      <dgm:spPr/>
    </dgm:pt>
    <dgm:pt modelId="{8A770CFE-B6E4-4DD4-BA81-3CDDA5CC9207}" type="pres">
      <dgm:prSet presAssocID="{0F35BB91-830D-43F0-B8BD-A70ACF64C8E9}" presName="textRect" presStyleLbl="revTx" presStyleIdx="2" presStyleCnt="4">
        <dgm:presLayoutVars>
          <dgm:chMax val="1"/>
          <dgm:chPref val="1"/>
        </dgm:presLayoutVars>
      </dgm:prSet>
      <dgm:spPr/>
    </dgm:pt>
    <dgm:pt modelId="{B1F63399-ADAD-4D1E-B9D1-66EE3E5AD04B}" type="pres">
      <dgm:prSet presAssocID="{6E3863EC-B6D8-4D9D-BCAF-E23EA715433D}" presName="sibTrans" presStyleCnt="0"/>
      <dgm:spPr/>
    </dgm:pt>
    <dgm:pt modelId="{A7411E20-51B2-4A9C-898A-43DA6E558A53}" type="pres">
      <dgm:prSet presAssocID="{DB37E950-7A2E-4807-A0F8-2FA212BA6F61}" presName="compNode" presStyleCnt="0"/>
      <dgm:spPr/>
    </dgm:pt>
    <dgm:pt modelId="{C527F04A-B0DA-4F54-914F-DD7EC3DD2D8F}" type="pres">
      <dgm:prSet presAssocID="{DB37E950-7A2E-4807-A0F8-2FA212BA6F61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i"/>
        </a:ext>
      </dgm:extLst>
    </dgm:pt>
    <dgm:pt modelId="{6375AFA1-6169-47DC-A481-E8E8C223199D}" type="pres">
      <dgm:prSet presAssocID="{DB37E950-7A2E-4807-A0F8-2FA212BA6F61}" presName="spaceRect" presStyleCnt="0"/>
      <dgm:spPr/>
    </dgm:pt>
    <dgm:pt modelId="{1F00B500-71E5-4FA1-A9C2-3F305061C858}" type="pres">
      <dgm:prSet presAssocID="{DB37E950-7A2E-4807-A0F8-2FA212BA6F6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FC55631-BC66-401E-9031-DE647C3F90C4}" type="presOf" srcId="{0F35BB91-830D-43F0-B8BD-A70ACF64C8E9}" destId="{8A770CFE-B6E4-4DD4-BA81-3CDDA5CC9207}" srcOrd="0" destOrd="0" presId="urn:microsoft.com/office/officeart/2018/2/layout/IconLabelList"/>
    <dgm:cxn modelId="{890A466C-B87E-4F89-83C1-57608DA474FD}" srcId="{4E361576-5C71-4626-A692-1C78035FEA3C}" destId="{0F35BB91-830D-43F0-B8BD-A70ACF64C8E9}" srcOrd="2" destOrd="0" parTransId="{19DDC678-DB4D-4CFE-AB7A-B9588673FC1C}" sibTransId="{6E3863EC-B6D8-4D9D-BCAF-E23EA715433D}"/>
    <dgm:cxn modelId="{B8A6B783-3C8A-4172-A663-8B75A7D5E6A0}" type="presOf" srcId="{3341D9E4-00C6-49BC-A646-C76ED4E4B826}" destId="{F8E9D33F-10CB-40BD-BA26-F99447BCCBE1}" srcOrd="0" destOrd="0" presId="urn:microsoft.com/office/officeart/2018/2/layout/IconLabelList"/>
    <dgm:cxn modelId="{2AD1E59D-4CC3-427C-9CBB-05B0E495809A}" srcId="{4E361576-5C71-4626-A692-1C78035FEA3C}" destId="{3341D9E4-00C6-49BC-A646-C76ED4E4B826}" srcOrd="0" destOrd="0" parTransId="{1F65893A-9F6F-4945-8477-9C105CC6F4D9}" sibTransId="{702EA34A-C274-44CF-AC9F-6EA3859D3200}"/>
    <dgm:cxn modelId="{804010A2-A5A5-4F52-B847-8F4204126CF2}" type="presOf" srcId="{DB37E950-7A2E-4807-A0F8-2FA212BA6F61}" destId="{1F00B500-71E5-4FA1-A9C2-3F305061C858}" srcOrd="0" destOrd="0" presId="urn:microsoft.com/office/officeart/2018/2/layout/IconLabelList"/>
    <dgm:cxn modelId="{F9BFEDA5-86E4-4E0A-90B9-D1AE8F941928}" srcId="{4E361576-5C71-4626-A692-1C78035FEA3C}" destId="{DB37E950-7A2E-4807-A0F8-2FA212BA6F61}" srcOrd="3" destOrd="0" parTransId="{2E9D694F-0032-474D-9C47-51732A69A657}" sibTransId="{AD5288B9-E6F0-46A7-9FAB-1C6D9F4CB3F2}"/>
    <dgm:cxn modelId="{475422B5-30D1-4B18-B28E-9C56B431DEFB}" srcId="{4E361576-5C71-4626-A692-1C78035FEA3C}" destId="{8312BC2D-FB14-4B19-85B9-83B134200FD3}" srcOrd="1" destOrd="0" parTransId="{E489C210-DFCC-46A8-9FBF-60EDBAA3BA53}" sibTransId="{C42C5CE6-DD1D-4270-800D-FC176CEA251A}"/>
    <dgm:cxn modelId="{CFCF38E5-1807-461C-8CFA-64CE8448C99E}" type="presOf" srcId="{8312BC2D-FB14-4B19-85B9-83B134200FD3}" destId="{FB382ECE-BD16-4043-960C-9C3FB6AD9A87}" srcOrd="0" destOrd="0" presId="urn:microsoft.com/office/officeart/2018/2/layout/IconLabelList"/>
    <dgm:cxn modelId="{4764D8FF-B5B3-400D-9D2F-F823E76222E3}" type="presOf" srcId="{4E361576-5C71-4626-A692-1C78035FEA3C}" destId="{5219653B-9CF9-4075-919F-EF2F2CB55AED}" srcOrd="0" destOrd="0" presId="urn:microsoft.com/office/officeart/2018/2/layout/IconLabelList"/>
    <dgm:cxn modelId="{BB937189-0D76-4F97-8606-558FD6822CE6}" type="presParOf" srcId="{5219653B-9CF9-4075-919F-EF2F2CB55AED}" destId="{FE62FE86-85F8-4363-8915-7FDF46B636AA}" srcOrd="0" destOrd="0" presId="urn:microsoft.com/office/officeart/2018/2/layout/IconLabelList"/>
    <dgm:cxn modelId="{892457CE-3448-4F4F-9D41-979F9B19ED52}" type="presParOf" srcId="{FE62FE86-85F8-4363-8915-7FDF46B636AA}" destId="{9AD29EC0-22D7-4294-AA96-BDA98C2F6E25}" srcOrd="0" destOrd="0" presId="urn:microsoft.com/office/officeart/2018/2/layout/IconLabelList"/>
    <dgm:cxn modelId="{FD99B773-CF90-43F8-90AD-E275849CEA92}" type="presParOf" srcId="{FE62FE86-85F8-4363-8915-7FDF46B636AA}" destId="{842AE53B-FFA8-4082-8ACD-C44743EF2486}" srcOrd="1" destOrd="0" presId="urn:microsoft.com/office/officeart/2018/2/layout/IconLabelList"/>
    <dgm:cxn modelId="{51C1783C-E92D-4ECB-B44B-98755E79ECEE}" type="presParOf" srcId="{FE62FE86-85F8-4363-8915-7FDF46B636AA}" destId="{F8E9D33F-10CB-40BD-BA26-F99447BCCBE1}" srcOrd="2" destOrd="0" presId="urn:microsoft.com/office/officeart/2018/2/layout/IconLabelList"/>
    <dgm:cxn modelId="{6E97C39E-75D5-49BD-8627-968D4A16A135}" type="presParOf" srcId="{5219653B-9CF9-4075-919F-EF2F2CB55AED}" destId="{E7F77514-BBAE-4CC8-89E0-E3D4F398EDFE}" srcOrd="1" destOrd="0" presId="urn:microsoft.com/office/officeart/2018/2/layout/IconLabelList"/>
    <dgm:cxn modelId="{8323EF7E-623D-4DAB-B16C-E5FCAA9165BE}" type="presParOf" srcId="{5219653B-9CF9-4075-919F-EF2F2CB55AED}" destId="{5DEC02E1-4A26-41D7-9609-C03EF0F6A06E}" srcOrd="2" destOrd="0" presId="urn:microsoft.com/office/officeart/2018/2/layout/IconLabelList"/>
    <dgm:cxn modelId="{CB766839-35FE-4FFA-8DAF-6CAAEE004E80}" type="presParOf" srcId="{5DEC02E1-4A26-41D7-9609-C03EF0F6A06E}" destId="{7B1483E7-0C8B-4E09-9E67-64C60A325127}" srcOrd="0" destOrd="0" presId="urn:microsoft.com/office/officeart/2018/2/layout/IconLabelList"/>
    <dgm:cxn modelId="{3AA83547-E0D9-4160-97E4-83B3774C5D54}" type="presParOf" srcId="{5DEC02E1-4A26-41D7-9609-C03EF0F6A06E}" destId="{5871F20F-362A-4B3E-BF0D-AD90BCFE9F58}" srcOrd="1" destOrd="0" presId="urn:microsoft.com/office/officeart/2018/2/layout/IconLabelList"/>
    <dgm:cxn modelId="{88FE2B22-FE7C-468A-B4D2-DB43C94B9199}" type="presParOf" srcId="{5DEC02E1-4A26-41D7-9609-C03EF0F6A06E}" destId="{FB382ECE-BD16-4043-960C-9C3FB6AD9A87}" srcOrd="2" destOrd="0" presId="urn:microsoft.com/office/officeart/2018/2/layout/IconLabelList"/>
    <dgm:cxn modelId="{682A550F-1C1E-4A26-ACF2-75459BAF051A}" type="presParOf" srcId="{5219653B-9CF9-4075-919F-EF2F2CB55AED}" destId="{7713FE93-2489-4B11-ADD7-41B8B6EA78F3}" srcOrd="3" destOrd="0" presId="urn:microsoft.com/office/officeart/2018/2/layout/IconLabelList"/>
    <dgm:cxn modelId="{08F6B603-7C08-48C4-83AC-765D7C7A1B39}" type="presParOf" srcId="{5219653B-9CF9-4075-919F-EF2F2CB55AED}" destId="{C3D8BC86-886E-4F70-9861-58BC057C5EF7}" srcOrd="4" destOrd="0" presId="urn:microsoft.com/office/officeart/2018/2/layout/IconLabelList"/>
    <dgm:cxn modelId="{FFC9F95A-8747-448B-935A-24C94D00AB42}" type="presParOf" srcId="{C3D8BC86-886E-4F70-9861-58BC057C5EF7}" destId="{B1C3DC6F-0193-4D6B-994D-0792BDF82754}" srcOrd="0" destOrd="0" presId="urn:microsoft.com/office/officeart/2018/2/layout/IconLabelList"/>
    <dgm:cxn modelId="{EC35E728-E338-4348-81C3-A3E972FD26E4}" type="presParOf" srcId="{C3D8BC86-886E-4F70-9861-58BC057C5EF7}" destId="{07A72A8C-405C-4945-AAFB-B55AAB517E36}" srcOrd="1" destOrd="0" presId="urn:microsoft.com/office/officeart/2018/2/layout/IconLabelList"/>
    <dgm:cxn modelId="{304EACEA-08A2-48B2-B0E0-A1DB3E07093E}" type="presParOf" srcId="{C3D8BC86-886E-4F70-9861-58BC057C5EF7}" destId="{8A770CFE-B6E4-4DD4-BA81-3CDDA5CC9207}" srcOrd="2" destOrd="0" presId="urn:microsoft.com/office/officeart/2018/2/layout/IconLabelList"/>
    <dgm:cxn modelId="{A7AD1472-610E-4434-918B-006FF9AFC389}" type="presParOf" srcId="{5219653B-9CF9-4075-919F-EF2F2CB55AED}" destId="{B1F63399-ADAD-4D1E-B9D1-66EE3E5AD04B}" srcOrd="5" destOrd="0" presId="urn:microsoft.com/office/officeart/2018/2/layout/IconLabelList"/>
    <dgm:cxn modelId="{F839C059-51D7-4C31-BC3C-8CF59AB3BBC4}" type="presParOf" srcId="{5219653B-9CF9-4075-919F-EF2F2CB55AED}" destId="{A7411E20-51B2-4A9C-898A-43DA6E558A53}" srcOrd="6" destOrd="0" presId="urn:microsoft.com/office/officeart/2018/2/layout/IconLabelList"/>
    <dgm:cxn modelId="{2D04998A-F592-42DC-BECB-BCF3BFE9D71D}" type="presParOf" srcId="{A7411E20-51B2-4A9C-898A-43DA6E558A53}" destId="{C527F04A-B0DA-4F54-914F-DD7EC3DD2D8F}" srcOrd="0" destOrd="0" presId="urn:microsoft.com/office/officeart/2018/2/layout/IconLabelList"/>
    <dgm:cxn modelId="{8143FAD9-6F65-4A7B-82AA-187782057E1B}" type="presParOf" srcId="{A7411E20-51B2-4A9C-898A-43DA6E558A53}" destId="{6375AFA1-6169-47DC-A481-E8E8C223199D}" srcOrd="1" destOrd="0" presId="urn:microsoft.com/office/officeart/2018/2/layout/IconLabelList"/>
    <dgm:cxn modelId="{BC3DB1CA-3110-4C9A-B6E2-4A784EE4C1AD}" type="presParOf" srcId="{A7411E20-51B2-4A9C-898A-43DA6E558A53}" destId="{1F00B500-71E5-4FA1-A9C2-3F305061C85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B24963-D031-4D69-B5D2-CBD81A37F06C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F29BF0-41C0-4A71-834B-8BE3AAC448B2}">
      <dgm:prSet/>
      <dgm:spPr/>
      <dgm:t>
        <a:bodyPr/>
        <a:lstStyle/>
        <a:p>
          <a:r>
            <a:rPr lang="en-US"/>
            <a:t>HELPS GAIN A </a:t>
          </a:r>
          <a:r>
            <a:rPr lang="en-US" b="1"/>
            <a:t>DEEPER</a:t>
          </a:r>
          <a:r>
            <a:rPr lang="en-US"/>
            <a:t> </a:t>
          </a:r>
          <a:r>
            <a:rPr lang="en-US" b="1"/>
            <a:t>UNDERSTANDING</a:t>
          </a:r>
          <a:r>
            <a:rPr lang="en-US"/>
            <a:t> OF THE DATA AND ITS TRENDS AND PATTERNS</a:t>
          </a:r>
        </a:p>
      </dgm:t>
    </dgm:pt>
    <dgm:pt modelId="{C1E130CF-9BC5-4D9D-93BF-4F1F52A3DBA1}" type="parTrans" cxnId="{938D2088-2CB4-4CBA-814F-566D0DE3AEF0}">
      <dgm:prSet/>
      <dgm:spPr/>
      <dgm:t>
        <a:bodyPr/>
        <a:lstStyle/>
        <a:p>
          <a:endParaRPr lang="en-US"/>
        </a:p>
      </dgm:t>
    </dgm:pt>
    <dgm:pt modelId="{8581AD3F-AC49-496D-9C52-DCA4E443B093}" type="sibTrans" cxnId="{938D2088-2CB4-4CBA-814F-566D0DE3AEF0}">
      <dgm:prSet/>
      <dgm:spPr/>
      <dgm:t>
        <a:bodyPr/>
        <a:lstStyle/>
        <a:p>
          <a:endParaRPr lang="en-US"/>
        </a:p>
      </dgm:t>
    </dgm:pt>
    <dgm:pt modelId="{21DC4ED5-B4B3-463C-A00B-CAE0F93B88B5}">
      <dgm:prSet/>
      <dgm:spPr/>
      <dgm:t>
        <a:bodyPr/>
        <a:lstStyle/>
        <a:p>
          <a:r>
            <a:rPr lang="en-US"/>
            <a:t>EXECUTES </a:t>
          </a:r>
          <a:r>
            <a:rPr lang="en-US" b="1"/>
            <a:t>VISUALS</a:t>
          </a:r>
          <a:r>
            <a:rPr lang="en-US"/>
            <a:t> THAT WILL HELP LOOK AT </a:t>
          </a:r>
          <a:r>
            <a:rPr lang="en-US" b="1"/>
            <a:t>RELATIONSHIPS</a:t>
          </a:r>
          <a:r>
            <a:rPr lang="en-US"/>
            <a:t> BETWEEN THE VARIABLES AND THEIR </a:t>
          </a:r>
          <a:r>
            <a:rPr lang="en-US" b="1"/>
            <a:t>DISTRIBUTIONS</a:t>
          </a:r>
          <a:endParaRPr lang="en-US"/>
        </a:p>
      </dgm:t>
    </dgm:pt>
    <dgm:pt modelId="{5723D498-837C-4585-BE49-9C5D869DCDF0}" type="parTrans" cxnId="{C664144D-15EC-4474-9DFA-FD18CC1415B0}">
      <dgm:prSet/>
      <dgm:spPr/>
      <dgm:t>
        <a:bodyPr/>
        <a:lstStyle/>
        <a:p>
          <a:endParaRPr lang="en-US"/>
        </a:p>
      </dgm:t>
    </dgm:pt>
    <dgm:pt modelId="{D5703042-F887-425C-8123-26D505825C8E}" type="sibTrans" cxnId="{C664144D-15EC-4474-9DFA-FD18CC1415B0}">
      <dgm:prSet/>
      <dgm:spPr/>
      <dgm:t>
        <a:bodyPr/>
        <a:lstStyle/>
        <a:p>
          <a:endParaRPr lang="en-US"/>
        </a:p>
      </dgm:t>
    </dgm:pt>
    <dgm:pt modelId="{229A5797-382E-764B-896E-AD949BA06CCA}" type="pres">
      <dgm:prSet presAssocID="{CAB24963-D031-4D69-B5D2-CBD81A37F06C}" presName="vert0" presStyleCnt="0">
        <dgm:presLayoutVars>
          <dgm:dir/>
          <dgm:animOne val="branch"/>
          <dgm:animLvl val="lvl"/>
        </dgm:presLayoutVars>
      </dgm:prSet>
      <dgm:spPr/>
    </dgm:pt>
    <dgm:pt modelId="{A174E31F-CCA7-0A40-BE07-5F8AC805E187}" type="pres">
      <dgm:prSet presAssocID="{6FF29BF0-41C0-4A71-834B-8BE3AAC448B2}" presName="thickLine" presStyleLbl="alignNode1" presStyleIdx="0" presStyleCnt="2"/>
      <dgm:spPr/>
    </dgm:pt>
    <dgm:pt modelId="{B19E296A-13C3-8645-A3C8-45CDC9C42A1B}" type="pres">
      <dgm:prSet presAssocID="{6FF29BF0-41C0-4A71-834B-8BE3AAC448B2}" presName="horz1" presStyleCnt="0"/>
      <dgm:spPr/>
    </dgm:pt>
    <dgm:pt modelId="{1C0DFA42-B6CF-4B48-8B04-C3D65ED8BF4A}" type="pres">
      <dgm:prSet presAssocID="{6FF29BF0-41C0-4A71-834B-8BE3AAC448B2}" presName="tx1" presStyleLbl="revTx" presStyleIdx="0" presStyleCnt="2"/>
      <dgm:spPr/>
    </dgm:pt>
    <dgm:pt modelId="{E12EF0BD-F3AC-C241-8460-FBCE37FEACC9}" type="pres">
      <dgm:prSet presAssocID="{6FF29BF0-41C0-4A71-834B-8BE3AAC448B2}" presName="vert1" presStyleCnt="0"/>
      <dgm:spPr/>
    </dgm:pt>
    <dgm:pt modelId="{6E854024-04EF-924C-80F2-39CA434C684A}" type="pres">
      <dgm:prSet presAssocID="{21DC4ED5-B4B3-463C-A00B-CAE0F93B88B5}" presName="thickLine" presStyleLbl="alignNode1" presStyleIdx="1" presStyleCnt="2"/>
      <dgm:spPr/>
    </dgm:pt>
    <dgm:pt modelId="{D3B1EA01-71AE-9440-BD08-BAEFF2CE7E45}" type="pres">
      <dgm:prSet presAssocID="{21DC4ED5-B4B3-463C-A00B-CAE0F93B88B5}" presName="horz1" presStyleCnt="0"/>
      <dgm:spPr/>
    </dgm:pt>
    <dgm:pt modelId="{AC9B0FBA-9B4B-5C4E-BC00-FD8E5C7A1F8C}" type="pres">
      <dgm:prSet presAssocID="{21DC4ED5-B4B3-463C-A00B-CAE0F93B88B5}" presName="tx1" presStyleLbl="revTx" presStyleIdx="1" presStyleCnt="2"/>
      <dgm:spPr/>
    </dgm:pt>
    <dgm:pt modelId="{60FF5B5F-72AB-DD40-BDCB-CDBA272086AB}" type="pres">
      <dgm:prSet presAssocID="{21DC4ED5-B4B3-463C-A00B-CAE0F93B88B5}" presName="vert1" presStyleCnt="0"/>
      <dgm:spPr/>
    </dgm:pt>
  </dgm:ptLst>
  <dgm:cxnLst>
    <dgm:cxn modelId="{C664144D-15EC-4474-9DFA-FD18CC1415B0}" srcId="{CAB24963-D031-4D69-B5D2-CBD81A37F06C}" destId="{21DC4ED5-B4B3-463C-A00B-CAE0F93B88B5}" srcOrd="1" destOrd="0" parTransId="{5723D498-837C-4585-BE49-9C5D869DCDF0}" sibTransId="{D5703042-F887-425C-8123-26D505825C8E}"/>
    <dgm:cxn modelId="{E35DA95D-E249-5E41-A3F6-062102A7A02D}" type="presOf" srcId="{CAB24963-D031-4D69-B5D2-CBD81A37F06C}" destId="{229A5797-382E-764B-896E-AD949BA06CCA}" srcOrd="0" destOrd="0" presId="urn:microsoft.com/office/officeart/2008/layout/LinedList"/>
    <dgm:cxn modelId="{938D2088-2CB4-4CBA-814F-566D0DE3AEF0}" srcId="{CAB24963-D031-4D69-B5D2-CBD81A37F06C}" destId="{6FF29BF0-41C0-4A71-834B-8BE3AAC448B2}" srcOrd="0" destOrd="0" parTransId="{C1E130CF-9BC5-4D9D-93BF-4F1F52A3DBA1}" sibTransId="{8581AD3F-AC49-496D-9C52-DCA4E443B093}"/>
    <dgm:cxn modelId="{394242A0-629D-D748-A8B0-B38EDDFE447F}" type="presOf" srcId="{6FF29BF0-41C0-4A71-834B-8BE3AAC448B2}" destId="{1C0DFA42-B6CF-4B48-8B04-C3D65ED8BF4A}" srcOrd="0" destOrd="0" presId="urn:microsoft.com/office/officeart/2008/layout/LinedList"/>
    <dgm:cxn modelId="{3A11E5B8-A0A1-AC4D-BFA0-AB5E72572AF4}" type="presOf" srcId="{21DC4ED5-B4B3-463C-A00B-CAE0F93B88B5}" destId="{AC9B0FBA-9B4B-5C4E-BC00-FD8E5C7A1F8C}" srcOrd="0" destOrd="0" presId="urn:microsoft.com/office/officeart/2008/layout/LinedList"/>
    <dgm:cxn modelId="{BCC6B0E5-894A-5742-B72A-5AF950842203}" type="presParOf" srcId="{229A5797-382E-764B-896E-AD949BA06CCA}" destId="{A174E31F-CCA7-0A40-BE07-5F8AC805E187}" srcOrd="0" destOrd="0" presId="urn:microsoft.com/office/officeart/2008/layout/LinedList"/>
    <dgm:cxn modelId="{928535EA-01E1-0048-96CF-335CE5F45CD2}" type="presParOf" srcId="{229A5797-382E-764B-896E-AD949BA06CCA}" destId="{B19E296A-13C3-8645-A3C8-45CDC9C42A1B}" srcOrd="1" destOrd="0" presId="urn:microsoft.com/office/officeart/2008/layout/LinedList"/>
    <dgm:cxn modelId="{BD9E0D22-80AC-374A-9798-45C3E8869B56}" type="presParOf" srcId="{B19E296A-13C3-8645-A3C8-45CDC9C42A1B}" destId="{1C0DFA42-B6CF-4B48-8B04-C3D65ED8BF4A}" srcOrd="0" destOrd="0" presId="urn:microsoft.com/office/officeart/2008/layout/LinedList"/>
    <dgm:cxn modelId="{91B698C6-23C8-9C4E-9337-673570490F77}" type="presParOf" srcId="{B19E296A-13C3-8645-A3C8-45CDC9C42A1B}" destId="{E12EF0BD-F3AC-C241-8460-FBCE37FEACC9}" srcOrd="1" destOrd="0" presId="urn:microsoft.com/office/officeart/2008/layout/LinedList"/>
    <dgm:cxn modelId="{956833AD-5BD3-9F49-80CE-39A97436F961}" type="presParOf" srcId="{229A5797-382E-764B-896E-AD949BA06CCA}" destId="{6E854024-04EF-924C-80F2-39CA434C684A}" srcOrd="2" destOrd="0" presId="urn:microsoft.com/office/officeart/2008/layout/LinedList"/>
    <dgm:cxn modelId="{124A64AB-8FE0-7A47-8437-0094F0002F28}" type="presParOf" srcId="{229A5797-382E-764B-896E-AD949BA06CCA}" destId="{D3B1EA01-71AE-9440-BD08-BAEFF2CE7E45}" srcOrd="3" destOrd="0" presId="urn:microsoft.com/office/officeart/2008/layout/LinedList"/>
    <dgm:cxn modelId="{E4158643-731F-AD43-BFF4-3A4A0776ACCA}" type="presParOf" srcId="{D3B1EA01-71AE-9440-BD08-BAEFF2CE7E45}" destId="{AC9B0FBA-9B4B-5C4E-BC00-FD8E5C7A1F8C}" srcOrd="0" destOrd="0" presId="urn:microsoft.com/office/officeart/2008/layout/LinedList"/>
    <dgm:cxn modelId="{39B022D8-8EB7-9D43-B27F-0A37254B9B3F}" type="presParOf" srcId="{D3B1EA01-71AE-9440-BD08-BAEFF2CE7E45}" destId="{60FF5B5F-72AB-DD40-BDCB-CDBA272086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157552-BB71-4474-8149-C84DC2256DE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2E0EA82-FF0A-4DCB-90C9-E7775FB9FD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HATE CRIMES AND THE DETERMINANTS OF THIS DATASET WERE </a:t>
          </a:r>
          <a:r>
            <a:rPr lang="en-US" b="1"/>
            <a:t>NOT NOTABLE ENOUGH </a:t>
          </a:r>
          <a:r>
            <a:rPr lang="en-US"/>
            <a:t>TO PRECISELY PREDICT THE TARGET VARIABLE</a:t>
          </a:r>
          <a:endParaRPr lang="en-US" dirty="0"/>
        </a:p>
      </dgm:t>
    </dgm:pt>
    <dgm:pt modelId="{AB7A3BDD-26A4-4BB8-8595-48FB58FD5D7E}" type="parTrans" cxnId="{28CF12E6-DE61-4EB9-AA96-CDCD5017BA36}">
      <dgm:prSet/>
      <dgm:spPr/>
      <dgm:t>
        <a:bodyPr/>
        <a:lstStyle/>
        <a:p>
          <a:endParaRPr lang="en-US"/>
        </a:p>
      </dgm:t>
    </dgm:pt>
    <dgm:pt modelId="{96B1498F-449A-471A-B9C5-A0E7C26C2118}" type="sibTrans" cxnId="{28CF12E6-DE61-4EB9-AA96-CDCD5017BA3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C7EAC6B-888B-4A49-873E-DEAEF7C442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VARIABLES HAD </a:t>
          </a:r>
          <a:r>
            <a:rPr lang="en-US" b="1"/>
            <a:t>VERY LOW </a:t>
          </a:r>
          <a:r>
            <a:rPr lang="en-US"/>
            <a:t>AND </a:t>
          </a:r>
          <a:r>
            <a:rPr lang="en-US" b="1"/>
            <a:t>NON-SIGNIFICANT CORRELATIONS </a:t>
          </a:r>
          <a:r>
            <a:rPr lang="en-US"/>
            <a:t>TO THE TARGET VARIABLE </a:t>
          </a:r>
          <a:endParaRPr lang="en-US" dirty="0"/>
        </a:p>
      </dgm:t>
    </dgm:pt>
    <dgm:pt modelId="{37396843-71F4-4625-9FBB-CD476DC884C4}" type="parTrans" cxnId="{1AF3F298-DCE1-4F75-A271-E570A85EC03E}">
      <dgm:prSet/>
      <dgm:spPr/>
      <dgm:t>
        <a:bodyPr/>
        <a:lstStyle/>
        <a:p>
          <a:endParaRPr lang="en-US"/>
        </a:p>
      </dgm:t>
    </dgm:pt>
    <dgm:pt modelId="{D3FCF3AA-6224-4283-B945-D8E4634184F7}" type="sibTrans" cxnId="{1AF3F298-DCE1-4F75-A271-E570A85EC03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8F20F4B-CABC-4ED3-A12F-45403CD3D1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HATE CRIMES CONTINUE TO BE A PROBLEM IN THE U.S., AND A </a:t>
          </a:r>
          <a:r>
            <a:rPr lang="en-US" b="1"/>
            <a:t>MORE BENEFICIAL APPROACH </a:t>
          </a:r>
          <a:r>
            <a:rPr lang="en-US"/>
            <a:t>IN THE COLLECTION OF HATE CRIME DATA NEEDS TO EXERTED</a:t>
          </a:r>
          <a:endParaRPr lang="en-US" dirty="0"/>
        </a:p>
      </dgm:t>
    </dgm:pt>
    <dgm:pt modelId="{12B1EC8F-367A-43B7-A104-D845EB0FD923}" type="parTrans" cxnId="{63BAFB98-A610-441D-BE47-96D89214D56D}">
      <dgm:prSet/>
      <dgm:spPr/>
      <dgm:t>
        <a:bodyPr/>
        <a:lstStyle/>
        <a:p>
          <a:endParaRPr lang="en-US"/>
        </a:p>
      </dgm:t>
    </dgm:pt>
    <dgm:pt modelId="{E9D9601C-09A8-496D-A7C5-AFC69FDF3201}" type="sibTrans" cxnId="{63BAFB98-A610-441D-BE47-96D89214D5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2D4A49-F87F-4F35-9BF8-28270C26448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</a:t>
          </a:r>
          <a:r>
            <a:rPr lang="en-US" b="1"/>
            <a:t>INCREASE</a:t>
          </a:r>
          <a:r>
            <a:rPr lang="en-US"/>
            <a:t> IN </a:t>
          </a:r>
          <a:r>
            <a:rPr lang="en-US" b="1"/>
            <a:t>DATA COLLECTION </a:t>
          </a:r>
          <a:r>
            <a:rPr lang="en-US"/>
            <a:t>ADVOCATES IN MAINTAINING A TOLERANT AND DIVERSE SOCIETY WHICH WILL HELP IN THE REDUCTION OF HATE CRIMES </a:t>
          </a:r>
          <a:endParaRPr lang="en-US" dirty="0"/>
        </a:p>
      </dgm:t>
    </dgm:pt>
    <dgm:pt modelId="{7412802E-748C-4252-8676-12D76EFB6289}" type="parTrans" cxnId="{A71155A8-7C7E-4F35-BA18-1A74D042DDBA}">
      <dgm:prSet/>
      <dgm:spPr/>
      <dgm:t>
        <a:bodyPr/>
        <a:lstStyle/>
        <a:p>
          <a:endParaRPr lang="en-US"/>
        </a:p>
      </dgm:t>
    </dgm:pt>
    <dgm:pt modelId="{D41918E7-DDA4-4340-838B-0A6FE1491A31}" type="sibTrans" cxnId="{A71155A8-7C7E-4F35-BA18-1A74D042DDBA}">
      <dgm:prSet/>
      <dgm:spPr/>
      <dgm:t>
        <a:bodyPr/>
        <a:lstStyle/>
        <a:p>
          <a:endParaRPr lang="en-US"/>
        </a:p>
      </dgm:t>
    </dgm:pt>
    <dgm:pt modelId="{729AD82B-5407-4B7E-89D4-8BB4015F1FF3}" type="pres">
      <dgm:prSet presAssocID="{D5157552-BB71-4474-8149-C84DC2256DE7}" presName="root" presStyleCnt="0">
        <dgm:presLayoutVars>
          <dgm:dir/>
          <dgm:resizeHandles val="exact"/>
        </dgm:presLayoutVars>
      </dgm:prSet>
      <dgm:spPr/>
    </dgm:pt>
    <dgm:pt modelId="{146638B0-7BB5-4AE5-B932-DB8F789B98EA}" type="pres">
      <dgm:prSet presAssocID="{D5157552-BB71-4474-8149-C84DC2256DE7}" presName="container" presStyleCnt="0">
        <dgm:presLayoutVars>
          <dgm:dir/>
          <dgm:resizeHandles val="exact"/>
        </dgm:presLayoutVars>
      </dgm:prSet>
      <dgm:spPr/>
    </dgm:pt>
    <dgm:pt modelId="{F14FFBBC-7806-4027-867D-D8E92C4F07C2}" type="pres">
      <dgm:prSet presAssocID="{72E0EA82-FF0A-4DCB-90C9-E7775FB9FDFB}" presName="compNode" presStyleCnt="0"/>
      <dgm:spPr/>
    </dgm:pt>
    <dgm:pt modelId="{44EDDE28-174E-4FE8-9BA0-8C8605526EF2}" type="pres">
      <dgm:prSet presAssocID="{72E0EA82-FF0A-4DCB-90C9-E7775FB9FDFB}" presName="iconBgRect" presStyleLbl="bgShp" presStyleIdx="0" presStyleCnt="4"/>
      <dgm:spPr/>
    </dgm:pt>
    <dgm:pt modelId="{36DADDD7-F491-4DE0-9401-8B79904B485C}" type="pres">
      <dgm:prSet presAssocID="{72E0EA82-FF0A-4DCB-90C9-E7775FB9FDF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4CEE1E0B-2BD4-48FE-A98F-CD007F6DCB14}" type="pres">
      <dgm:prSet presAssocID="{72E0EA82-FF0A-4DCB-90C9-E7775FB9FDFB}" presName="spaceRect" presStyleCnt="0"/>
      <dgm:spPr/>
    </dgm:pt>
    <dgm:pt modelId="{1317761C-C338-4EAD-A749-8697A993ED3A}" type="pres">
      <dgm:prSet presAssocID="{72E0EA82-FF0A-4DCB-90C9-E7775FB9FDFB}" presName="textRect" presStyleLbl="revTx" presStyleIdx="0" presStyleCnt="4">
        <dgm:presLayoutVars>
          <dgm:chMax val="1"/>
          <dgm:chPref val="1"/>
        </dgm:presLayoutVars>
      </dgm:prSet>
      <dgm:spPr/>
    </dgm:pt>
    <dgm:pt modelId="{634C72B6-CF48-4968-95A3-27DF1603B433}" type="pres">
      <dgm:prSet presAssocID="{96B1498F-449A-471A-B9C5-A0E7C26C2118}" presName="sibTrans" presStyleLbl="sibTrans2D1" presStyleIdx="0" presStyleCnt="0"/>
      <dgm:spPr/>
    </dgm:pt>
    <dgm:pt modelId="{A4DA5386-C102-4E86-B958-494A5B2CBA8C}" type="pres">
      <dgm:prSet presAssocID="{BC7EAC6B-888B-4A49-873E-DEAEF7C44291}" presName="compNode" presStyleCnt="0"/>
      <dgm:spPr/>
    </dgm:pt>
    <dgm:pt modelId="{65A81FF2-6861-4164-B2E2-782ECA495E04}" type="pres">
      <dgm:prSet presAssocID="{BC7EAC6B-888B-4A49-873E-DEAEF7C44291}" presName="iconBgRect" presStyleLbl="bgShp" presStyleIdx="1" presStyleCnt="4"/>
      <dgm:spPr/>
    </dgm:pt>
    <dgm:pt modelId="{682B0EC8-B1C1-40DB-A2D6-BEAD35265425}" type="pres">
      <dgm:prSet presAssocID="{BC7EAC6B-888B-4A49-873E-DEAEF7C442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807677AB-E3DC-4F92-AFC8-B2F2E62381CE}" type="pres">
      <dgm:prSet presAssocID="{BC7EAC6B-888B-4A49-873E-DEAEF7C44291}" presName="spaceRect" presStyleCnt="0"/>
      <dgm:spPr/>
    </dgm:pt>
    <dgm:pt modelId="{1EA67A83-649C-401E-BFAB-0371C1EF93A1}" type="pres">
      <dgm:prSet presAssocID="{BC7EAC6B-888B-4A49-873E-DEAEF7C44291}" presName="textRect" presStyleLbl="revTx" presStyleIdx="1" presStyleCnt="4">
        <dgm:presLayoutVars>
          <dgm:chMax val="1"/>
          <dgm:chPref val="1"/>
        </dgm:presLayoutVars>
      </dgm:prSet>
      <dgm:spPr/>
    </dgm:pt>
    <dgm:pt modelId="{F6C1987E-5495-4129-B14B-0E19E4681282}" type="pres">
      <dgm:prSet presAssocID="{D3FCF3AA-6224-4283-B945-D8E4634184F7}" presName="sibTrans" presStyleLbl="sibTrans2D1" presStyleIdx="0" presStyleCnt="0"/>
      <dgm:spPr/>
    </dgm:pt>
    <dgm:pt modelId="{A7E13C41-7FD1-4213-B1CE-81477BE751EC}" type="pres">
      <dgm:prSet presAssocID="{F8F20F4B-CABC-4ED3-A12F-45403CD3D193}" presName="compNode" presStyleCnt="0"/>
      <dgm:spPr/>
    </dgm:pt>
    <dgm:pt modelId="{92E25616-2F14-4F69-8B85-4B83BA046E0D}" type="pres">
      <dgm:prSet presAssocID="{F8F20F4B-CABC-4ED3-A12F-45403CD3D193}" presName="iconBgRect" presStyleLbl="bgShp" presStyleIdx="2" presStyleCnt="4"/>
      <dgm:spPr/>
    </dgm:pt>
    <dgm:pt modelId="{72502484-B837-4618-BB34-6FFFB090D818}" type="pres">
      <dgm:prSet presAssocID="{F8F20F4B-CABC-4ED3-A12F-45403CD3D1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B5DC55BB-DDE1-4A4E-8888-8AC480186B3D}" type="pres">
      <dgm:prSet presAssocID="{F8F20F4B-CABC-4ED3-A12F-45403CD3D193}" presName="spaceRect" presStyleCnt="0"/>
      <dgm:spPr/>
    </dgm:pt>
    <dgm:pt modelId="{7EA68AD6-44E6-4E6D-870B-F23E0BAF1302}" type="pres">
      <dgm:prSet presAssocID="{F8F20F4B-CABC-4ED3-A12F-45403CD3D193}" presName="textRect" presStyleLbl="revTx" presStyleIdx="2" presStyleCnt="4">
        <dgm:presLayoutVars>
          <dgm:chMax val="1"/>
          <dgm:chPref val="1"/>
        </dgm:presLayoutVars>
      </dgm:prSet>
      <dgm:spPr/>
    </dgm:pt>
    <dgm:pt modelId="{1EF5925A-ED82-4BAF-8586-A38D56C0D2A4}" type="pres">
      <dgm:prSet presAssocID="{E9D9601C-09A8-496D-A7C5-AFC69FDF3201}" presName="sibTrans" presStyleLbl="sibTrans2D1" presStyleIdx="0" presStyleCnt="0"/>
      <dgm:spPr/>
    </dgm:pt>
    <dgm:pt modelId="{E64DDE7B-DD0F-4CA7-92B7-0DB37C489BBC}" type="pres">
      <dgm:prSet presAssocID="{8E2D4A49-F87F-4F35-9BF8-28270C264480}" presName="compNode" presStyleCnt="0"/>
      <dgm:spPr/>
    </dgm:pt>
    <dgm:pt modelId="{FDBE44A7-41A0-43EE-BED3-D3244CEB7401}" type="pres">
      <dgm:prSet presAssocID="{8E2D4A49-F87F-4F35-9BF8-28270C264480}" presName="iconBgRect" presStyleLbl="bgShp" presStyleIdx="3" presStyleCnt="4"/>
      <dgm:spPr/>
    </dgm:pt>
    <dgm:pt modelId="{633A186F-016A-4CE2-9AE0-45B0793A6640}" type="pres">
      <dgm:prSet presAssocID="{8E2D4A49-F87F-4F35-9BF8-28270C2644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vel"/>
        </a:ext>
      </dgm:extLst>
    </dgm:pt>
    <dgm:pt modelId="{A81070FA-3CD6-42BB-976C-C71B4F1B4379}" type="pres">
      <dgm:prSet presAssocID="{8E2D4A49-F87F-4F35-9BF8-28270C264480}" presName="spaceRect" presStyleCnt="0"/>
      <dgm:spPr/>
    </dgm:pt>
    <dgm:pt modelId="{631C6383-9511-49E2-B550-6FA4C67FBCBF}" type="pres">
      <dgm:prSet presAssocID="{8E2D4A49-F87F-4F35-9BF8-28270C26448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4D620C-6CA5-2540-A17E-10431B73EC60}" type="presOf" srcId="{8E2D4A49-F87F-4F35-9BF8-28270C264480}" destId="{631C6383-9511-49E2-B550-6FA4C67FBCBF}" srcOrd="0" destOrd="0" presId="urn:microsoft.com/office/officeart/2018/2/layout/IconCircleList"/>
    <dgm:cxn modelId="{D84DC718-5660-B44C-80BF-430D7AC33D15}" type="presOf" srcId="{72E0EA82-FF0A-4DCB-90C9-E7775FB9FDFB}" destId="{1317761C-C338-4EAD-A749-8697A993ED3A}" srcOrd="0" destOrd="0" presId="urn:microsoft.com/office/officeart/2018/2/layout/IconCircleList"/>
    <dgm:cxn modelId="{6E88C171-4156-6E46-A02D-F286E59E6E49}" type="presOf" srcId="{D5157552-BB71-4474-8149-C84DC2256DE7}" destId="{729AD82B-5407-4B7E-89D4-8BB4015F1FF3}" srcOrd="0" destOrd="0" presId="urn:microsoft.com/office/officeart/2018/2/layout/IconCircleList"/>
    <dgm:cxn modelId="{1AF3F298-DCE1-4F75-A271-E570A85EC03E}" srcId="{D5157552-BB71-4474-8149-C84DC2256DE7}" destId="{BC7EAC6B-888B-4A49-873E-DEAEF7C44291}" srcOrd="1" destOrd="0" parTransId="{37396843-71F4-4625-9FBB-CD476DC884C4}" sibTransId="{D3FCF3AA-6224-4283-B945-D8E4634184F7}"/>
    <dgm:cxn modelId="{63BAFB98-A610-441D-BE47-96D89214D56D}" srcId="{D5157552-BB71-4474-8149-C84DC2256DE7}" destId="{F8F20F4B-CABC-4ED3-A12F-45403CD3D193}" srcOrd="2" destOrd="0" parTransId="{12B1EC8F-367A-43B7-A104-D845EB0FD923}" sibTransId="{E9D9601C-09A8-496D-A7C5-AFC69FDF3201}"/>
    <dgm:cxn modelId="{A71155A8-7C7E-4F35-BA18-1A74D042DDBA}" srcId="{D5157552-BB71-4474-8149-C84DC2256DE7}" destId="{8E2D4A49-F87F-4F35-9BF8-28270C264480}" srcOrd="3" destOrd="0" parTransId="{7412802E-748C-4252-8676-12D76EFB6289}" sibTransId="{D41918E7-DDA4-4340-838B-0A6FE1491A31}"/>
    <dgm:cxn modelId="{BA6C86B0-DA8E-B54F-98C9-965E2F96FDD4}" type="presOf" srcId="{96B1498F-449A-471A-B9C5-A0E7C26C2118}" destId="{634C72B6-CF48-4968-95A3-27DF1603B433}" srcOrd="0" destOrd="0" presId="urn:microsoft.com/office/officeart/2018/2/layout/IconCircleList"/>
    <dgm:cxn modelId="{BBD80EDA-5995-3347-98C6-A37DB6B29A91}" type="presOf" srcId="{E9D9601C-09A8-496D-A7C5-AFC69FDF3201}" destId="{1EF5925A-ED82-4BAF-8586-A38D56C0D2A4}" srcOrd="0" destOrd="0" presId="urn:microsoft.com/office/officeart/2018/2/layout/IconCircleList"/>
    <dgm:cxn modelId="{6D009ADB-84C5-7A43-B4E7-A7E5A0314E3C}" type="presOf" srcId="{BC7EAC6B-888B-4A49-873E-DEAEF7C44291}" destId="{1EA67A83-649C-401E-BFAB-0371C1EF93A1}" srcOrd="0" destOrd="0" presId="urn:microsoft.com/office/officeart/2018/2/layout/IconCircleList"/>
    <dgm:cxn modelId="{28CF12E6-DE61-4EB9-AA96-CDCD5017BA36}" srcId="{D5157552-BB71-4474-8149-C84DC2256DE7}" destId="{72E0EA82-FF0A-4DCB-90C9-E7775FB9FDFB}" srcOrd="0" destOrd="0" parTransId="{AB7A3BDD-26A4-4BB8-8595-48FB58FD5D7E}" sibTransId="{96B1498F-449A-471A-B9C5-A0E7C26C2118}"/>
    <dgm:cxn modelId="{43B12FE6-0205-6943-9989-5EE5BE4F159B}" type="presOf" srcId="{F8F20F4B-CABC-4ED3-A12F-45403CD3D193}" destId="{7EA68AD6-44E6-4E6D-870B-F23E0BAF1302}" srcOrd="0" destOrd="0" presId="urn:microsoft.com/office/officeart/2018/2/layout/IconCircleList"/>
    <dgm:cxn modelId="{2C87C5FF-35B2-124B-B665-7FDCC4866524}" type="presOf" srcId="{D3FCF3AA-6224-4283-B945-D8E4634184F7}" destId="{F6C1987E-5495-4129-B14B-0E19E4681282}" srcOrd="0" destOrd="0" presId="urn:microsoft.com/office/officeart/2018/2/layout/IconCircleList"/>
    <dgm:cxn modelId="{186556E3-2035-2C4C-BB05-8B45E576E8AC}" type="presParOf" srcId="{729AD82B-5407-4B7E-89D4-8BB4015F1FF3}" destId="{146638B0-7BB5-4AE5-B932-DB8F789B98EA}" srcOrd="0" destOrd="0" presId="urn:microsoft.com/office/officeart/2018/2/layout/IconCircleList"/>
    <dgm:cxn modelId="{7D123FA7-3F99-FD4C-B640-859E847044BD}" type="presParOf" srcId="{146638B0-7BB5-4AE5-B932-DB8F789B98EA}" destId="{F14FFBBC-7806-4027-867D-D8E92C4F07C2}" srcOrd="0" destOrd="0" presId="urn:microsoft.com/office/officeart/2018/2/layout/IconCircleList"/>
    <dgm:cxn modelId="{E81BD30D-ECA3-7546-847A-C428BD0CF948}" type="presParOf" srcId="{F14FFBBC-7806-4027-867D-D8E92C4F07C2}" destId="{44EDDE28-174E-4FE8-9BA0-8C8605526EF2}" srcOrd="0" destOrd="0" presId="urn:microsoft.com/office/officeart/2018/2/layout/IconCircleList"/>
    <dgm:cxn modelId="{A61CA77B-BFBB-234D-BD1C-32546B43D246}" type="presParOf" srcId="{F14FFBBC-7806-4027-867D-D8E92C4F07C2}" destId="{36DADDD7-F491-4DE0-9401-8B79904B485C}" srcOrd="1" destOrd="0" presId="urn:microsoft.com/office/officeart/2018/2/layout/IconCircleList"/>
    <dgm:cxn modelId="{732F70A3-2F40-0E42-8FCA-171DC3DFAA62}" type="presParOf" srcId="{F14FFBBC-7806-4027-867D-D8E92C4F07C2}" destId="{4CEE1E0B-2BD4-48FE-A98F-CD007F6DCB14}" srcOrd="2" destOrd="0" presId="urn:microsoft.com/office/officeart/2018/2/layout/IconCircleList"/>
    <dgm:cxn modelId="{420DBB35-BB85-0D41-AC63-E7DF0FA9B0AB}" type="presParOf" srcId="{F14FFBBC-7806-4027-867D-D8E92C4F07C2}" destId="{1317761C-C338-4EAD-A749-8697A993ED3A}" srcOrd="3" destOrd="0" presId="urn:microsoft.com/office/officeart/2018/2/layout/IconCircleList"/>
    <dgm:cxn modelId="{6972821A-74EC-984B-AE1E-9635033897A9}" type="presParOf" srcId="{146638B0-7BB5-4AE5-B932-DB8F789B98EA}" destId="{634C72B6-CF48-4968-95A3-27DF1603B433}" srcOrd="1" destOrd="0" presId="urn:microsoft.com/office/officeart/2018/2/layout/IconCircleList"/>
    <dgm:cxn modelId="{10FC3EF3-540B-D843-B449-DFBD5B8BA7D1}" type="presParOf" srcId="{146638B0-7BB5-4AE5-B932-DB8F789B98EA}" destId="{A4DA5386-C102-4E86-B958-494A5B2CBA8C}" srcOrd="2" destOrd="0" presId="urn:microsoft.com/office/officeart/2018/2/layout/IconCircleList"/>
    <dgm:cxn modelId="{D9A27A8B-52C2-5C43-8D0D-5590602E6D2B}" type="presParOf" srcId="{A4DA5386-C102-4E86-B958-494A5B2CBA8C}" destId="{65A81FF2-6861-4164-B2E2-782ECA495E04}" srcOrd="0" destOrd="0" presId="urn:microsoft.com/office/officeart/2018/2/layout/IconCircleList"/>
    <dgm:cxn modelId="{907A894C-F476-E14A-8043-7DAA8E7BC334}" type="presParOf" srcId="{A4DA5386-C102-4E86-B958-494A5B2CBA8C}" destId="{682B0EC8-B1C1-40DB-A2D6-BEAD35265425}" srcOrd="1" destOrd="0" presId="urn:microsoft.com/office/officeart/2018/2/layout/IconCircleList"/>
    <dgm:cxn modelId="{8DFDDA2F-67A1-8E4B-9E7C-A6B962542711}" type="presParOf" srcId="{A4DA5386-C102-4E86-B958-494A5B2CBA8C}" destId="{807677AB-E3DC-4F92-AFC8-B2F2E62381CE}" srcOrd="2" destOrd="0" presId="urn:microsoft.com/office/officeart/2018/2/layout/IconCircleList"/>
    <dgm:cxn modelId="{75DA1E53-8692-6A43-B8C0-C76CCD38F1B3}" type="presParOf" srcId="{A4DA5386-C102-4E86-B958-494A5B2CBA8C}" destId="{1EA67A83-649C-401E-BFAB-0371C1EF93A1}" srcOrd="3" destOrd="0" presId="urn:microsoft.com/office/officeart/2018/2/layout/IconCircleList"/>
    <dgm:cxn modelId="{2E74025F-2C90-8940-A0FD-D2CB040A4EFA}" type="presParOf" srcId="{146638B0-7BB5-4AE5-B932-DB8F789B98EA}" destId="{F6C1987E-5495-4129-B14B-0E19E4681282}" srcOrd="3" destOrd="0" presId="urn:microsoft.com/office/officeart/2018/2/layout/IconCircleList"/>
    <dgm:cxn modelId="{0F4FEC8E-9069-3743-9B59-D3C75A286CB2}" type="presParOf" srcId="{146638B0-7BB5-4AE5-B932-DB8F789B98EA}" destId="{A7E13C41-7FD1-4213-B1CE-81477BE751EC}" srcOrd="4" destOrd="0" presId="urn:microsoft.com/office/officeart/2018/2/layout/IconCircleList"/>
    <dgm:cxn modelId="{062E10E0-C137-A643-AFA0-70A791D790EF}" type="presParOf" srcId="{A7E13C41-7FD1-4213-B1CE-81477BE751EC}" destId="{92E25616-2F14-4F69-8B85-4B83BA046E0D}" srcOrd="0" destOrd="0" presId="urn:microsoft.com/office/officeart/2018/2/layout/IconCircleList"/>
    <dgm:cxn modelId="{8C462F99-C135-0D4B-B65E-812D833CB61D}" type="presParOf" srcId="{A7E13C41-7FD1-4213-B1CE-81477BE751EC}" destId="{72502484-B837-4618-BB34-6FFFB090D818}" srcOrd="1" destOrd="0" presId="urn:microsoft.com/office/officeart/2018/2/layout/IconCircleList"/>
    <dgm:cxn modelId="{27F207CF-F827-BA44-9A42-6156EBC9E4D3}" type="presParOf" srcId="{A7E13C41-7FD1-4213-B1CE-81477BE751EC}" destId="{B5DC55BB-DDE1-4A4E-8888-8AC480186B3D}" srcOrd="2" destOrd="0" presId="urn:microsoft.com/office/officeart/2018/2/layout/IconCircleList"/>
    <dgm:cxn modelId="{4C5C22B6-8864-6A48-BEDB-317C2D195389}" type="presParOf" srcId="{A7E13C41-7FD1-4213-B1CE-81477BE751EC}" destId="{7EA68AD6-44E6-4E6D-870B-F23E0BAF1302}" srcOrd="3" destOrd="0" presId="urn:microsoft.com/office/officeart/2018/2/layout/IconCircleList"/>
    <dgm:cxn modelId="{5AE2557D-1056-A54A-AB12-816B0BC98788}" type="presParOf" srcId="{146638B0-7BB5-4AE5-B932-DB8F789B98EA}" destId="{1EF5925A-ED82-4BAF-8586-A38D56C0D2A4}" srcOrd="5" destOrd="0" presId="urn:microsoft.com/office/officeart/2018/2/layout/IconCircleList"/>
    <dgm:cxn modelId="{91F4F5C5-DC01-8540-9AD1-050D6FDF332B}" type="presParOf" srcId="{146638B0-7BB5-4AE5-B932-DB8F789B98EA}" destId="{E64DDE7B-DD0F-4CA7-92B7-0DB37C489BBC}" srcOrd="6" destOrd="0" presId="urn:microsoft.com/office/officeart/2018/2/layout/IconCircleList"/>
    <dgm:cxn modelId="{E90879A4-A492-5E4A-818C-8A6D033EA95B}" type="presParOf" srcId="{E64DDE7B-DD0F-4CA7-92B7-0DB37C489BBC}" destId="{FDBE44A7-41A0-43EE-BED3-D3244CEB7401}" srcOrd="0" destOrd="0" presId="urn:microsoft.com/office/officeart/2018/2/layout/IconCircleList"/>
    <dgm:cxn modelId="{E37003B7-F688-1F47-A504-4C5801C7AF47}" type="presParOf" srcId="{E64DDE7B-DD0F-4CA7-92B7-0DB37C489BBC}" destId="{633A186F-016A-4CE2-9AE0-45B0793A6640}" srcOrd="1" destOrd="0" presId="urn:microsoft.com/office/officeart/2018/2/layout/IconCircleList"/>
    <dgm:cxn modelId="{6692B10F-35D9-0846-A586-0EFFB5379041}" type="presParOf" srcId="{E64DDE7B-DD0F-4CA7-92B7-0DB37C489BBC}" destId="{A81070FA-3CD6-42BB-976C-C71B4F1B4379}" srcOrd="2" destOrd="0" presId="urn:microsoft.com/office/officeart/2018/2/layout/IconCircleList"/>
    <dgm:cxn modelId="{4F35B7CD-B69D-3C4D-BBA5-9F2C1BC2CC58}" type="presParOf" srcId="{E64DDE7B-DD0F-4CA7-92B7-0DB37C489BBC}" destId="{631C6383-9511-49E2-B550-6FA4C67FBCB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03D557-CDAB-48CB-808A-BAA12A73A7F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BB4E14D-66BB-4B46-AD82-A98266785AD7}">
      <dgm:prSet/>
      <dgm:spPr/>
      <dgm:t>
        <a:bodyPr/>
        <a:lstStyle/>
        <a:p>
          <a:r>
            <a:rPr lang="en-US"/>
            <a:t>EMAIL:</a:t>
          </a:r>
        </a:p>
      </dgm:t>
    </dgm:pt>
    <dgm:pt modelId="{D50DC1A4-DBCB-40A8-AE6A-7126F155E09E}" type="parTrans" cxnId="{4B62F4CB-ED18-4724-AD66-492AF419A9F5}">
      <dgm:prSet/>
      <dgm:spPr/>
      <dgm:t>
        <a:bodyPr/>
        <a:lstStyle/>
        <a:p>
          <a:endParaRPr lang="en-US"/>
        </a:p>
      </dgm:t>
    </dgm:pt>
    <dgm:pt modelId="{199980AF-603B-4757-AFAE-46CC666EF984}" type="sibTrans" cxnId="{4B62F4CB-ED18-4724-AD66-492AF419A9F5}">
      <dgm:prSet/>
      <dgm:spPr/>
      <dgm:t>
        <a:bodyPr/>
        <a:lstStyle/>
        <a:p>
          <a:endParaRPr lang="en-US"/>
        </a:p>
      </dgm:t>
    </dgm:pt>
    <dgm:pt modelId="{6B734BA5-537C-4DBE-9EF4-AB61FB0812EC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MAVILES@MY365.BELLEVUE.EDU</a:t>
          </a:r>
          <a:r>
            <a:rPr lang="en-US"/>
            <a:t> </a:t>
          </a:r>
        </a:p>
      </dgm:t>
    </dgm:pt>
    <dgm:pt modelId="{50EAFE89-27FE-4E02-B4B2-C12A646F44F9}" type="parTrans" cxnId="{A1AE5FAA-8E1C-4CB6-B183-E05CAA1EF845}">
      <dgm:prSet/>
      <dgm:spPr/>
      <dgm:t>
        <a:bodyPr/>
        <a:lstStyle/>
        <a:p>
          <a:endParaRPr lang="en-US"/>
        </a:p>
      </dgm:t>
    </dgm:pt>
    <dgm:pt modelId="{87458964-77BE-439E-B005-FE6F90CB9195}" type="sibTrans" cxnId="{A1AE5FAA-8E1C-4CB6-B183-E05CAA1EF845}">
      <dgm:prSet/>
      <dgm:spPr/>
      <dgm:t>
        <a:bodyPr/>
        <a:lstStyle/>
        <a:p>
          <a:endParaRPr lang="en-US"/>
        </a:p>
      </dgm:t>
    </dgm:pt>
    <dgm:pt modelId="{D043CBA3-0A4A-47B9-89CC-8FDEAD0DDAA7}" type="pres">
      <dgm:prSet presAssocID="{AC03D557-CDAB-48CB-808A-BAA12A73A7F3}" presName="root" presStyleCnt="0">
        <dgm:presLayoutVars>
          <dgm:dir/>
          <dgm:resizeHandles val="exact"/>
        </dgm:presLayoutVars>
      </dgm:prSet>
      <dgm:spPr/>
    </dgm:pt>
    <dgm:pt modelId="{A8139CFF-49DE-434A-96BC-9E95CFCF7BB1}" type="pres">
      <dgm:prSet presAssocID="{FBB4E14D-66BB-4B46-AD82-A98266785AD7}" presName="compNode" presStyleCnt="0"/>
      <dgm:spPr/>
    </dgm:pt>
    <dgm:pt modelId="{38AC46F4-61F1-4502-B426-D59086EE5028}" type="pres">
      <dgm:prSet presAssocID="{FBB4E14D-66BB-4B46-AD82-A98266785AD7}" presName="bgRect" presStyleLbl="bgShp" presStyleIdx="0" presStyleCnt="2"/>
      <dgm:spPr/>
    </dgm:pt>
    <dgm:pt modelId="{22C74170-2463-4BB5-BA39-A099A1D25E60}" type="pres">
      <dgm:prSet presAssocID="{FBB4E14D-66BB-4B46-AD82-A98266785AD7}" presName="iconRect" presStyleLbl="node1" presStyleIdx="0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nd"/>
        </a:ext>
      </dgm:extLst>
    </dgm:pt>
    <dgm:pt modelId="{267A05B8-CC49-43ED-BC9B-2BA5BBA3BC13}" type="pres">
      <dgm:prSet presAssocID="{FBB4E14D-66BB-4B46-AD82-A98266785AD7}" presName="spaceRect" presStyleCnt="0"/>
      <dgm:spPr/>
    </dgm:pt>
    <dgm:pt modelId="{2132987B-B78B-4ADE-AF75-1AF0F6B89F22}" type="pres">
      <dgm:prSet presAssocID="{FBB4E14D-66BB-4B46-AD82-A98266785AD7}" presName="parTx" presStyleLbl="revTx" presStyleIdx="0" presStyleCnt="2">
        <dgm:presLayoutVars>
          <dgm:chMax val="0"/>
          <dgm:chPref val="0"/>
        </dgm:presLayoutVars>
      </dgm:prSet>
      <dgm:spPr/>
    </dgm:pt>
    <dgm:pt modelId="{F608AD08-84E6-4136-BC1D-B30E41E4953A}" type="pres">
      <dgm:prSet presAssocID="{199980AF-603B-4757-AFAE-46CC666EF984}" presName="sibTrans" presStyleCnt="0"/>
      <dgm:spPr/>
    </dgm:pt>
    <dgm:pt modelId="{76673DC6-7484-47E8-9571-E4A97FF43015}" type="pres">
      <dgm:prSet presAssocID="{6B734BA5-537C-4DBE-9EF4-AB61FB0812EC}" presName="compNode" presStyleCnt="0"/>
      <dgm:spPr/>
    </dgm:pt>
    <dgm:pt modelId="{29CEF117-2248-4652-A82F-40C1AE1026D8}" type="pres">
      <dgm:prSet presAssocID="{6B734BA5-537C-4DBE-9EF4-AB61FB0812EC}" presName="bgRect" presStyleLbl="bgShp" presStyleIdx="1" presStyleCnt="2"/>
      <dgm:spPr/>
    </dgm:pt>
    <dgm:pt modelId="{23B1898A-245C-484C-B2CE-BFC2D9BDF98C}" type="pres">
      <dgm:prSet presAssocID="{6B734BA5-537C-4DBE-9EF4-AB61FB0812EC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F28542B0-E9BB-47CB-A6BB-EDFD59D09D3F}" type="pres">
      <dgm:prSet presAssocID="{6B734BA5-537C-4DBE-9EF4-AB61FB0812EC}" presName="spaceRect" presStyleCnt="0"/>
      <dgm:spPr/>
    </dgm:pt>
    <dgm:pt modelId="{9F530969-8C1F-4464-B021-7A947C06A9B0}" type="pres">
      <dgm:prSet presAssocID="{6B734BA5-537C-4DBE-9EF4-AB61FB0812EC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40C3C09-7B8E-46D6-9D2A-0E02BB9E7676}" type="presOf" srcId="{FBB4E14D-66BB-4B46-AD82-A98266785AD7}" destId="{2132987B-B78B-4ADE-AF75-1AF0F6B89F22}" srcOrd="0" destOrd="0" presId="urn:microsoft.com/office/officeart/2018/2/layout/IconVerticalSolidList"/>
    <dgm:cxn modelId="{FD682A3C-6910-49F5-83A8-A11CC856421A}" type="presOf" srcId="{6B734BA5-537C-4DBE-9EF4-AB61FB0812EC}" destId="{9F530969-8C1F-4464-B021-7A947C06A9B0}" srcOrd="0" destOrd="0" presId="urn:microsoft.com/office/officeart/2018/2/layout/IconVerticalSolidList"/>
    <dgm:cxn modelId="{E85B5D75-4A9B-4B7C-A568-6D72BFB3779E}" type="presOf" srcId="{AC03D557-CDAB-48CB-808A-BAA12A73A7F3}" destId="{D043CBA3-0A4A-47B9-89CC-8FDEAD0DDAA7}" srcOrd="0" destOrd="0" presId="urn:microsoft.com/office/officeart/2018/2/layout/IconVerticalSolidList"/>
    <dgm:cxn modelId="{A1AE5FAA-8E1C-4CB6-B183-E05CAA1EF845}" srcId="{AC03D557-CDAB-48CB-808A-BAA12A73A7F3}" destId="{6B734BA5-537C-4DBE-9EF4-AB61FB0812EC}" srcOrd="1" destOrd="0" parTransId="{50EAFE89-27FE-4E02-B4B2-C12A646F44F9}" sibTransId="{87458964-77BE-439E-B005-FE6F90CB9195}"/>
    <dgm:cxn modelId="{4B62F4CB-ED18-4724-AD66-492AF419A9F5}" srcId="{AC03D557-CDAB-48CB-808A-BAA12A73A7F3}" destId="{FBB4E14D-66BB-4B46-AD82-A98266785AD7}" srcOrd="0" destOrd="0" parTransId="{D50DC1A4-DBCB-40A8-AE6A-7126F155E09E}" sibTransId="{199980AF-603B-4757-AFAE-46CC666EF984}"/>
    <dgm:cxn modelId="{AB1CC8E9-FD40-40FB-94F8-98351D692881}" type="presParOf" srcId="{D043CBA3-0A4A-47B9-89CC-8FDEAD0DDAA7}" destId="{A8139CFF-49DE-434A-96BC-9E95CFCF7BB1}" srcOrd="0" destOrd="0" presId="urn:microsoft.com/office/officeart/2018/2/layout/IconVerticalSolidList"/>
    <dgm:cxn modelId="{8464C9B6-0669-452F-9329-C94047501E28}" type="presParOf" srcId="{A8139CFF-49DE-434A-96BC-9E95CFCF7BB1}" destId="{38AC46F4-61F1-4502-B426-D59086EE5028}" srcOrd="0" destOrd="0" presId="urn:microsoft.com/office/officeart/2018/2/layout/IconVerticalSolidList"/>
    <dgm:cxn modelId="{21B626DD-A065-4D1D-A872-A02392957B53}" type="presParOf" srcId="{A8139CFF-49DE-434A-96BC-9E95CFCF7BB1}" destId="{22C74170-2463-4BB5-BA39-A099A1D25E60}" srcOrd="1" destOrd="0" presId="urn:microsoft.com/office/officeart/2018/2/layout/IconVerticalSolidList"/>
    <dgm:cxn modelId="{93EB36B9-3ED0-41B1-8041-451C15D9AF4A}" type="presParOf" srcId="{A8139CFF-49DE-434A-96BC-9E95CFCF7BB1}" destId="{267A05B8-CC49-43ED-BC9B-2BA5BBA3BC13}" srcOrd="2" destOrd="0" presId="urn:microsoft.com/office/officeart/2018/2/layout/IconVerticalSolidList"/>
    <dgm:cxn modelId="{167E7E83-38E5-458D-8DC4-C655BC8DFEBA}" type="presParOf" srcId="{A8139CFF-49DE-434A-96BC-9E95CFCF7BB1}" destId="{2132987B-B78B-4ADE-AF75-1AF0F6B89F22}" srcOrd="3" destOrd="0" presId="urn:microsoft.com/office/officeart/2018/2/layout/IconVerticalSolidList"/>
    <dgm:cxn modelId="{C31B78DF-4DF1-4E0E-BCF5-40BAF16ED09F}" type="presParOf" srcId="{D043CBA3-0A4A-47B9-89CC-8FDEAD0DDAA7}" destId="{F608AD08-84E6-4136-BC1D-B30E41E4953A}" srcOrd="1" destOrd="0" presId="urn:microsoft.com/office/officeart/2018/2/layout/IconVerticalSolidList"/>
    <dgm:cxn modelId="{103E494D-B1DF-4794-A11F-477E840FE0AA}" type="presParOf" srcId="{D043CBA3-0A4A-47B9-89CC-8FDEAD0DDAA7}" destId="{76673DC6-7484-47E8-9571-E4A97FF43015}" srcOrd="2" destOrd="0" presId="urn:microsoft.com/office/officeart/2018/2/layout/IconVerticalSolidList"/>
    <dgm:cxn modelId="{B365B626-0853-4956-B3F8-6C6C0F9F2464}" type="presParOf" srcId="{76673DC6-7484-47E8-9571-E4A97FF43015}" destId="{29CEF117-2248-4652-A82F-40C1AE1026D8}" srcOrd="0" destOrd="0" presId="urn:microsoft.com/office/officeart/2018/2/layout/IconVerticalSolidList"/>
    <dgm:cxn modelId="{4A4115A7-199B-474E-8C33-D63912E54EE4}" type="presParOf" srcId="{76673DC6-7484-47E8-9571-E4A97FF43015}" destId="{23B1898A-245C-484C-B2CE-BFC2D9BDF98C}" srcOrd="1" destOrd="0" presId="urn:microsoft.com/office/officeart/2018/2/layout/IconVerticalSolidList"/>
    <dgm:cxn modelId="{6F07923A-C475-40E7-9F12-1AB6E6089937}" type="presParOf" srcId="{76673DC6-7484-47E8-9571-E4A97FF43015}" destId="{F28542B0-E9BB-47CB-A6BB-EDFD59D09D3F}" srcOrd="2" destOrd="0" presId="urn:microsoft.com/office/officeart/2018/2/layout/IconVerticalSolidList"/>
    <dgm:cxn modelId="{3123DD19-C7A4-4793-B5C9-831C9F679AD9}" type="presParOf" srcId="{76673DC6-7484-47E8-9571-E4A97FF43015}" destId="{9F530969-8C1F-4464-B021-7A947C06A9B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D29EC0-22D7-4294-AA96-BDA98C2F6E25}">
      <dsp:nvSpPr>
        <dsp:cNvPr id="0" name=""/>
        <dsp:cNvSpPr/>
      </dsp:nvSpPr>
      <dsp:spPr>
        <a:xfrm>
          <a:off x="1466929" y="371420"/>
          <a:ext cx="1192510" cy="11925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E9D33F-10CB-40BD-BA26-F99447BCCBE1}">
      <dsp:nvSpPr>
        <dsp:cNvPr id="0" name=""/>
        <dsp:cNvSpPr/>
      </dsp:nvSpPr>
      <dsp:spPr>
        <a:xfrm>
          <a:off x="738173" y="1920547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DATA UTILIZED FOR THIS ANALYSIS WAS EXTRACTED FROM FIVETHIRTYEIGHT</a:t>
          </a:r>
        </a:p>
      </dsp:txBody>
      <dsp:txXfrm>
        <a:off x="738173" y="1920547"/>
        <a:ext cx="2650022" cy="720000"/>
      </dsp:txXfrm>
    </dsp:sp>
    <dsp:sp modelId="{7B1483E7-0C8B-4E09-9E67-64C60A325127}">
      <dsp:nvSpPr>
        <dsp:cNvPr id="0" name=""/>
        <dsp:cNvSpPr/>
      </dsp:nvSpPr>
      <dsp:spPr>
        <a:xfrm>
          <a:off x="4580706" y="371420"/>
          <a:ext cx="1192510" cy="11925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382ECE-BD16-4043-960C-9C3FB6AD9A87}">
      <dsp:nvSpPr>
        <dsp:cNvPr id="0" name=""/>
        <dsp:cNvSpPr/>
      </dsp:nvSpPr>
      <dsp:spPr>
        <a:xfrm>
          <a:off x="3851949" y="1920547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FIVETHIRTYEIGHT IS A WEBSITE FOCUSED ON STATISTICAL ANALYSIS ABOUT POLITICS, ECONICS, AND MORE THROUGH THE USE OF DATA</a:t>
          </a:r>
        </a:p>
      </dsp:txBody>
      <dsp:txXfrm>
        <a:off x="3851949" y="1920547"/>
        <a:ext cx="2650022" cy="720000"/>
      </dsp:txXfrm>
    </dsp:sp>
    <dsp:sp modelId="{B1C3DC6F-0193-4D6B-994D-0792BDF82754}">
      <dsp:nvSpPr>
        <dsp:cNvPr id="0" name=""/>
        <dsp:cNvSpPr/>
      </dsp:nvSpPr>
      <dsp:spPr>
        <a:xfrm>
          <a:off x="1466929" y="3303052"/>
          <a:ext cx="1192510" cy="11925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770CFE-B6E4-4DD4-BA81-3CDDA5CC9207}">
      <dsp:nvSpPr>
        <dsp:cNvPr id="0" name=""/>
        <dsp:cNvSpPr/>
      </dsp:nvSpPr>
      <dsp:spPr>
        <a:xfrm>
          <a:off x="738173" y="4852179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GITHUB LINK:</a:t>
          </a:r>
        </a:p>
      </dsp:txBody>
      <dsp:txXfrm>
        <a:off x="738173" y="4852179"/>
        <a:ext cx="2650022" cy="720000"/>
      </dsp:txXfrm>
    </dsp:sp>
    <dsp:sp modelId="{C527F04A-B0DA-4F54-914F-DD7EC3DD2D8F}">
      <dsp:nvSpPr>
        <dsp:cNvPr id="0" name=""/>
        <dsp:cNvSpPr/>
      </dsp:nvSpPr>
      <dsp:spPr>
        <a:xfrm>
          <a:off x="4580706" y="3303052"/>
          <a:ext cx="1192510" cy="11925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00B500-71E5-4FA1-A9C2-3F305061C858}">
      <dsp:nvSpPr>
        <dsp:cNvPr id="0" name=""/>
        <dsp:cNvSpPr/>
      </dsp:nvSpPr>
      <dsp:spPr>
        <a:xfrm>
          <a:off x="3851949" y="4852179"/>
          <a:ext cx="265002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hlinkClick xmlns:r="http://schemas.openxmlformats.org/officeDocument/2006/relationships" r:id="rId9"/>
            </a:rPr>
            <a:t>https://github.com/fivethirtyeight/data/blob/master/hate-crimes/README.md</a:t>
          </a:r>
          <a:endParaRPr lang="en-US" sz="1100" kern="1200"/>
        </a:p>
      </dsp:txBody>
      <dsp:txXfrm>
        <a:off x="3851949" y="4852179"/>
        <a:ext cx="265002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4E31F-CCA7-0A40-BE07-5F8AC805E187}">
      <dsp:nvSpPr>
        <dsp:cNvPr id="0" name=""/>
        <dsp:cNvSpPr/>
      </dsp:nvSpPr>
      <dsp:spPr>
        <a:xfrm>
          <a:off x="0" y="0"/>
          <a:ext cx="562379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0DFA42-B6CF-4B48-8B04-C3D65ED8BF4A}">
      <dsp:nvSpPr>
        <dsp:cNvPr id="0" name=""/>
        <dsp:cNvSpPr/>
      </dsp:nvSpPr>
      <dsp:spPr>
        <a:xfrm>
          <a:off x="0" y="0"/>
          <a:ext cx="5623795" cy="281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HELPS GAIN A </a:t>
          </a:r>
          <a:r>
            <a:rPr lang="en-US" sz="3400" b="1" kern="1200"/>
            <a:t>DEEPER</a:t>
          </a:r>
          <a:r>
            <a:rPr lang="en-US" sz="3400" kern="1200"/>
            <a:t> </a:t>
          </a:r>
          <a:r>
            <a:rPr lang="en-US" sz="3400" b="1" kern="1200"/>
            <a:t>UNDERSTANDING</a:t>
          </a:r>
          <a:r>
            <a:rPr lang="en-US" sz="3400" kern="1200"/>
            <a:t> OF THE DATA AND ITS TRENDS AND PATTERNS</a:t>
          </a:r>
        </a:p>
      </dsp:txBody>
      <dsp:txXfrm>
        <a:off x="0" y="0"/>
        <a:ext cx="5623795" cy="2819399"/>
      </dsp:txXfrm>
    </dsp:sp>
    <dsp:sp modelId="{6E854024-04EF-924C-80F2-39CA434C684A}">
      <dsp:nvSpPr>
        <dsp:cNvPr id="0" name=""/>
        <dsp:cNvSpPr/>
      </dsp:nvSpPr>
      <dsp:spPr>
        <a:xfrm>
          <a:off x="0" y="2819399"/>
          <a:ext cx="5623795" cy="0"/>
        </a:xfrm>
        <a:prstGeom prst="line">
          <a:avLst/>
        </a:prstGeom>
        <a:solidFill>
          <a:schemeClr val="accent2">
            <a:hueOff val="1151303"/>
            <a:satOff val="-7924"/>
            <a:lumOff val="37059"/>
            <a:alphaOff val="0"/>
          </a:schemeClr>
        </a:solidFill>
        <a:ln w="12700" cap="flat" cmpd="sng" algn="ctr">
          <a:solidFill>
            <a:schemeClr val="accent2">
              <a:hueOff val="1151303"/>
              <a:satOff val="-7924"/>
              <a:lumOff val="3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B0FBA-9B4B-5C4E-BC00-FD8E5C7A1F8C}">
      <dsp:nvSpPr>
        <dsp:cNvPr id="0" name=""/>
        <dsp:cNvSpPr/>
      </dsp:nvSpPr>
      <dsp:spPr>
        <a:xfrm>
          <a:off x="0" y="2819399"/>
          <a:ext cx="5623795" cy="28193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EXECUTES </a:t>
          </a:r>
          <a:r>
            <a:rPr lang="en-US" sz="3400" b="1" kern="1200"/>
            <a:t>VISUALS</a:t>
          </a:r>
          <a:r>
            <a:rPr lang="en-US" sz="3400" kern="1200"/>
            <a:t> THAT WILL HELP LOOK AT </a:t>
          </a:r>
          <a:r>
            <a:rPr lang="en-US" sz="3400" b="1" kern="1200"/>
            <a:t>RELATIONSHIPS</a:t>
          </a:r>
          <a:r>
            <a:rPr lang="en-US" sz="3400" kern="1200"/>
            <a:t> BETWEEN THE VARIABLES AND THEIR </a:t>
          </a:r>
          <a:r>
            <a:rPr lang="en-US" sz="3400" b="1" kern="1200"/>
            <a:t>DISTRIBUTIONS</a:t>
          </a:r>
          <a:endParaRPr lang="en-US" sz="3400" kern="1200"/>
        </a:p>
      </dsp:txBody>
      <dsp:txXfrm>
        <a:off x="0" y="2819399"/>
        <a:ext cx="5623795" cy="28193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DDE28-174E-4FE8-9BA0-8C8605526EF2}">
      <dsp:nvSpPr>
        <dsp:cNvPr id="0" name=""/>
        <dsp:cNvSpPr/>
      </dsp:nvSpPr>
      <dsp:spPr>
        <a:xfrm>
          <a:off x="160692" y="1550635"/>
          <a:ext cx="915958" cy="91595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DADDD7-F491-4DE0-9401-8B79904B485C}">
      <dsp:nvSpPr>
        <dsp:cNvPr id="0" name=""/>
        <dsp:cNvSpPr/>
      </dsp:nvSpPr>
      <dsp:spPr>
        <a:xfrm>
          <a:off x="353043" y="1742986"/>
          <a:ext cx="531256" cy="5312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7761C-C338-4EAD-A749-8697A993ED3A}">
      <dsp:nvSpPr>
        <dsp:cNvPr id="0" name=""/>
        <dsp:cNvSpPr/>
      </dsp:nvSpPr>
      <dsp:spPr>
        <a:xfrm>
          <a:off x="1272928" y="1550635"/>
          <a:ext cx="2159046" cy="91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HATE CRIMES AND THE DETERMINANTS OF THIS DATASET WERE </a:t>
          </a:r>
          <a:r>
            <a:rPr lang="en-US" sz="1100" b="1" kern="1200"/>
            <a:t>NOT NOTABLE ENOUGH </a:t>
          </a:r>
          <a:r>
            <a:rPr lang="en-US" sz="1100" kern="1200"/>
            <a:t>TO PRECISELY PREDICT THE TARGET VARIABLE</a:t>
          </a:r>
          <a:endParaRPr lang="en-US" sz="1100" kern="1200" dirty="0"/>
        </a:p>
      </dsp:txBody>
      <dsp:txXfrm>
        <a:off x="1272928" y="1550635"/>
        <a:ext cx="2159046" cy="915958"/>
      </dsp:txXfrm>
    </dsp:sp>
    <dsp:sp modelId="{65A81FF2-6861-4164-B2E2-782ECA495E04}">
      <dsp:nvSpPr>
        <dsp:cNvPr id="0" name=""/>
        <dsp:cNvSpPr/>
      </dsp:nvSpPr>
      <dsp:spPr>
        <a:xfrm>
          <a:off x="3808171" y="1550635"/>
          <a:ext cx="915958" cy="91595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2B0EC8-B1C1-40DB-A2D6-BEAD35265425}">
      <dsp:nvSpPr>
        <dsp:cNvPr id="0" name=""/>
        <dsp:cNvSpPr/>
      </dsp:nvSpPr>
      <dsp:spPr>
        <a:xfrm>
          <a:off x="4000523" y="1742986"/>
          <a:ext cx="531256" cy="5312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A67A83-649C-401E-BFAB-0371C1EF93A1}">
      <dsp:nvSpPr>
        <dsp:cNvPr id="0" name=""/>
        <dsp:cNvSpPr/>
      </dsp:nvSpPr>
      <dsp:spPr>
        <a:xfrm>
          <a:off x="4920407" y="1550635"/>
          <a:ext cx="2159046" cy="91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VARIABLES HAD </a:t>
          </a:r>
          <a:r>
            <a:rPr lang="en-US" sz="1100" b="1" kern="1200"/>
            <a:t>VERY LOW </a:t>
          </a:r>
          <a:r>
            <a:rPr lang="en-US" sz="1100" kern="1200"/>
            <a:t>AND </a:t>
          </a:r>
          <a:r>
            <a:rPr lang="en-US" sz="1100" b="1" kern="1200"/>
            <a:t>NON-SIGNIFICANT CORRELATIONS </a:t>
          </a:r>
          <a:r>
            <a:rPr lang="en-US" sz="1100" kern="1200"/>
            <a:t>TO THE TARGET VARIABLE </a:t>
          </a:r>
          <a:endParaRPr lang="en-US" sz="1100" kern="1200" dirty="0"/>
        </a:p>
      </dsp:txBody>
      <dsp:txXfrm>
        <a:off x="4920407" y="1550635"/>
        <a:ext cx="2159046" cy="915958"/>
      </dsp:txXfrm>
    </dsp:sp>
    <dsp:sp modelId="{92E25616-2F14-4F69-8B85-4B83BA046E0D}">
      <dsp:nvSpPr>
        <dsp:cNvPr id="0" name=""/>
        <dsp:cNvSpPr/>
      </dsp:nvSpPr>
      <dsp:spPr>
        <a:xfrm>
          <a:off x="160692" y="3477006"/>
          <a:ext cx="915958" cy="91595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02484-B837-4618-BB34-6FFFB090D818}">
      <dsp:nvSpPr>
        <dsp:cNvPr id="0" name=""/>
        <dsp:cNvSpPr/>
      </dsp:nvSpPr>
      <dsp:spPr>
        <a:xfrm>
          <a:off x="353043" y="3669357"/>
          <a:ext cx="531256" cy="53125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68AD6-44E6-4E6D-870B-F23E0BAF1302}">
      <dsp:nvSpPr>
        <dsp:cNvPr id="0" name=""/>
        <dsp:cNvSpPr/>
      </dsp:nvSpPr>
      <dsp:spPr>
        <a:xfrm>
          <a:off x="1272928" y="3477006"/>
          <a:ext cx="2159046" cy="91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HATE CRIMES CONTINUE TO BE A PROBLEM IN THE U.S., AND A </a:t>
          </a:r>
          <a:r>
            <a:rPr lang="en-US" sz="1100" b="1" kern="1200"/>
            <a:t>MORE BENEFICIAL APPROACH </a:t>
          </a:r>
          <a:r>
            <a:rPr lang="en-US" sz="1100" kern="1200"/>
            <a:t>IN THE COLLECTION OF HATE CRIME DATA NEEDS TO EXERTED</a:t>
          </a:r>
          <a:endParaRPr lang="en-US" sz="1100" kern="1200" dirty="0"/>
        </a:p>
      </dsp:txBody>
      <dsp:txXfrm>
        <a:off x="1272928" y="3477006"/>
        <a:ext cx="2159046" cy="915958"/>
      </dsp:txXfrm>
    </dsp:sp>
    <dsp:sp modelId="{FDBE44A7-41A0-43EE-BED3-D3244CEB7401}">
      <dsp:nvSpPr>
        <dsp:cNvPr id="0" name=""/>
        <dsp:cNvSpPr/>
      </dsp:nvSpPr>
      <dsp:spPr>
        <a:xfrm>
          <a:off x="3808171" y="3477006"/>
          <a:ext cx="915958" cy="91595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3A186F-016A-4CE2-9AE0-45B0793A6640}">
      <dsp:nvSpPr>
        <dsp:cNvPr id="0" name=""/>
        <dsp:cNvSpPr/>
      </dsp:nvSpPr>
      <dsp:spPr>
        <a:xfrm>
          <a:off x="4000523" y="3669357"/>
          <a:ext cx="531256" cy="53125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C6383-9511-49E2-B550-6FA4C67FBCBF}">
      <dsp:nvSpPr>
        <dsp:cNvPr id="0" name=""/>
        <dsp:cNvSpPr/>
      </dsp:nvSpPr>
      <dsp:spPr>
        <a:xfrm>
          <a:off x="4920407" y="3477006"/>
          <a:ext cx="2159046" cy="915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THE </a:t>
          </a:r>
          <a:r>
            <a:rPr lang="en-US" sz="1100" b="1" kern="1200"/>
            <a:t>INCREASE</a:t>
          </a:r>
          <a:r>
            <a:rPr lang="en-US" sz="1100" kern="1200"/>
            <a:t> IN </a:t>
          </a:r>
          <a:r>
            <a:rPr lang="en-US" sz="1100" b="1" kern="1200"/>
            <a:t>DATA COLLECTION </a:t>
          </a:r>
          <a:r>
            <a:rPr lang="en-US" sz="1100" kern="1200"/>
            <a:t>ADVOCATES IN MAINTAINING A TOLERANT AND DIVERSE SOCIETY WHICH WILL HELP IN THE REDUCTION OF HATE CRIMES </a:t>
          </a:r>
          <a:endParaRPr lang="en-US" sz="1100" kern="1200" dirty="0"/>
        </a:p>
      </dsp:txBody>
      <dsp:txXfrm>
        <a:off x="4920407" y="3477006"/>
        <a:ext cx="2159046" cy="9159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AC46F4-61F1-4502-B426-D59086EE5028}">
      <dsp:nvSpPr>
        <dsp:cNvPr id="0" name=""/>
        <dsp:cNvSpPr/>
      </dsp:nvSpPr>
      <dsp:spPr>
        <a:xfrm>
          <a:off x="0" y="965834"/>
          <a:ext cx="7240146" cy="17830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74170-2463-4BB5-BA39-A099A1D25E60}">
      <dsp:nvSpPr>
        <dsp:cNvPr id="0" name=""/>
        <dsp:cNvSpPr/>
      </dsp:nvSpPr>
      <dsp:spPr>
        <a:xfrm>
          <a:off x="539381" y="1367027"/>
          <a:ext cx="980694" cy="9806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32987B-B78B-4ADE-AF75-1AF0F6B89F22}">
      <dsp:nvSpPr>
        <dsp:cNvPr id="0" name=""/>
        <dsp:cNvSpPr/>
      </dsp:nvSpPr>
      <dsp:spPr>
        <a:xfrm>
          <a:off x="2059457" y="965834"/>
          <a:ext cx="5180688" cy="17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09" tIns="188709" rIns="188709" bIns="18870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EMAIL:</a:t>
          </a:r>
        </a:p>
      </dsp:txBody>
      <dsp:txXfrm>
        <a:off x="2059457" y="965834"/>
        <a:ext cx="5180688" cy="1783080"/>
      </dsp:txXfrm>
    </dsp:sp>
    <dsp:sp modelId="{29CEF117-2248-4652-A82F-40C1AE1026D8}">
      <dsp:nvSpPr>
        <dsp:cNvPr id="0" name=""/>
        <dsp:cNvSpPr/>
      </dsp:nvSpPr>
      <dsp:spPr>
        <a:xfrm>
          <a:off x="0" y="3194684"/>
          <a:ext cx="7240146" cy="17830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1898A-245C-484C-B2CE-BFC2D9BDF98C}">
      <dsp:nvSpPr>
        <dsp:cNvPr id="0" name=""/>
        <dsp:cNvSpPr/>
      </dsp:nvSpPr>
      <dsp:spPr>
        <a:xfrm>
          <a:off x="539381" y="3595878"/>
          <a:ext cx="980694" cy="9806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530969-8C1F-4464-B021-7A947C06A9B0}">
      <dsp:nvSpPr>
        <dsp:cNvPr id="0" name=""/>
        <dsp:cNvSpPr/>
      </dsp:nvSpPr>
      <dsp:spPr>
        <a:xfrm>
          <a:off x="2059457" y="3194684"/>
          <a:ext cx="5180688" cy="1783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709" tIns="188709" rIns="188709" bIns="188709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hlinkClick xmlns:r="http://schemas.openxmlformats.org/officeDocument/2006/relationships" r:id="rId5"/>
            </a:rPr>
            <a:t>MAVILES@MY365.BELLEVUE.EDU</a:t>
          </a:r>
          <a:r>
            <a:rPr lang="en-US" sz="2400" kern="1200"/>
            <a:t> </a:t>
          </a:r>
        </a:p>
      </dsp:txBody>
      <dsp:txXfrm>
        <a:off x="2059457" y="3194684"/>
        <a:ext cx="5180688" cy="1783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736A0-9F24-45BF-B389-F6478DB45C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8700"/>
            <a:ext cx="9144000" cy="2481263"/>
          </a:xfrm>
        </p:spPr>
        <p:txBody>
          <a:bodyPr anchor="b">
            <a:normAutofit/>
          </a:bodyPr>
          <a:lstStyle>
            <a:lvl1pPr algn="ctr">
              <a:lnSpc>
                <a:spcPct val="100000"/>
              </a:lnSpc>
              <a:defRPr sz="4000" spc="75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3D85EF-076F-4C35-862A-BAFF685DD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4376"/>
            <a:ext cx="9144000" cy="1433423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1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221EC-BF54-4DDD-8900-F2027CDAD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213A3-10E9-421F-81BE-56E0786AB515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5AB69-7069-48FB-8925-F2BA84129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9C32A-F7A5-4E3B-A28F-09C82341E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16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A997B-D473-47DE-8B7B-22AB6F31E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26035-4B81-4537-A22D-92C2E0DBB6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A44D-F637-4017-BAA2-77756A38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DABC0-2199-478F-BA77-33A651B6CB89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1DCE6-ED7D-417C-ABD4-41D61570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AF19A-FDAE-446A-A6B6-128F7F96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74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96D838-45E9-4D61-AA4E-92A32B579F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2628900" cy="5719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183D0-4392-4364-8A2D-C47A2AF7A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57199"/>
            <a:ext cx="7734300" cy="5719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A36C9-28D5-4820-84F1-E4B9F4E50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230C6-DF61-47F4-B8C5-1B70E884BF06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7EDC8-558D-4646-86D9-A5424CF2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B7537-E67A-411A-BBA4-061521D3D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233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E99D7-1EE5-4262-9359-A0E2B7331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3080"/>
            <a:ext cx="10240903" cy="123348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DA1C5-272A-45C2-A11A-E7769A27D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14939"/>
            <a:ext cx="10240903" cy="395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DA15-1EAB-4524-9BB7-8A7DA82A2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2B50C-7EEE-46CD-BAF7-BBC4026D959A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B93B9-7818-489D-AFFB-B6EAD27FF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28D36-894E-4FCB-B8BB-84DE8994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17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964F1-5687-421F-B3DF-BA3C8DADC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930" y="1709738"/>
            <a:ext cx="9966519" cy="2852737"/>
          </a:xfrm>
        </p:spPr>
        <p:txBody>
          <a:bodyPr anchor="b">
            <a:normAutofit/>
          </a:bodyPr>
          <a:lstStyle>
            <a:lvl1pPr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DBB876-5FD9-4964-BD37-6F05DAEBE3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80930" y="4976327"/>
            <a:ext cx="9966520" cy="1113323"/>
          </a:xfrm>
        </p:spPr>
        <p:txBody>
          <a:bodyPr>
            <a:normAutofit/>
          </a:bodyPr>
          <a:lstStyle>
            <a:lvl1pPr marL="0" indent="0">
              <a:buNone/>
              <a:defRPr sz="12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5EA80A-FCDD-4009-9A1F-8B5481786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211C4-AE09-4254-A5E3-6DA9B099C971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3422-56D9-4942-BC63-831AED91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4B42A-AC2C-4FD8-AD0D-BECDD3846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03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DAF1-8359-4A0F-91B3-03E77C670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457200"/>
            <a:ext cx="10309745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1E3D3-6B33-4CA0-B06B-A8BB05CAB3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4054" y="1996141"/>
            <a:ext cx="4975746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9C334-815D-47FD-A9B5-E871E28641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96141"/>
            <a:ext cx="5181600" cy="41808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7975F2-7A90-4820-B90F-D28E31A3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742C3-E082-4760-93B2-E209268DD00C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3CFAD5-8AF8-4610-8324-85AA062E2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08CC8-C46E-4A10-8A83-7A251067E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21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82B8-F9D9-4F53-A4A6-F12EB5F12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8490" y="457200"/>
            <a:ext cx="9986898" cy="1233488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070CA-85E9-47C7-8564-FFA1AE34B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8490" y="1681163"/>
            <a:ext cx="46290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8D4B1-41B3-4BF5-9076-A16984A81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505075"/>
            <a:ext cx="462908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6A38DC-A016-4CFD-AC19-F24A9E062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816" y="1681163"/>
            <a:ext cx="501057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F930FA-8C00-42AB-B2D1-FE4E4BDB3C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4" y="2505075"/>
            <a:ext cx="501057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8B698E-FAE5-4F2C-AE0E-4FD281E8F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FC950-F824-48B9-B984-CAEE265865E5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C4BB6C-CAA4-4EA8-8EA1-65ADE056F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BB6A12-0532-47CA-B070-232141CC1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91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08FA1-831E-4AD6-B0D1-BA85E67A5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457200"/>
            <a:ext cx="9982199" cy="123348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E94142-C469-4B0E-8C01-C64BA28F5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E3A0F-68E7-4D17-BB84-ED1BA4F6AC6B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AFCE6-5C7E-438F-8D4A-21E155681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CFD88-63EA-427F-978C-B7844D1A5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2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82A4F0-76A5-4852-982B-32B3B685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B7BC4F-EDA1-4BA2-BFF3-FE5B31CCB58B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0CFAE-4BEB-4272-A2E6-FDD9D6A03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B71B7-74B7-4CF1-8FE0-F4863CD7D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848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432BE-C4E5-4F12-AB53-EBEF2B76B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755" y="457200"/>
            <a:ext cx="3932237" cy="192143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E7F57-4ABF-4BA4-A892-38857A02F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8130" y="987425"/>
            <a:ext cx="5707257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2E444-E5BD-443F-AB83-84D7CE0AB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18755" y="2799184"/>
            <a:ext cx="3932237" cy="306980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998A4-FD2F-4126-99C5-E2063AE02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E694C-1394-4838-A564-7380835C2E77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6457D3-F808-4DB2-9C9C-B185E71F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31BC9B-21D1-4D2D-B02E-C887A02CA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047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43EC2-2D8C-4E8D-8CC7-96764801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966" y="681135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6AF89-5FBD-43DD-958D-A5C608AE2E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34742" y="858417"/>
            <a:ext cx="5520645" cy="50026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70A545-2CE6-48C4-A725-EF68A3F1B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8966" y="2281335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4466B2-6FE6-4352-BBF9-84BCD946C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B84B19-1A00-4EDB-8425-E1827A377364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91BC-29A5-4182-BD83-9D99D2889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C1C78F-6633-4604-8832-8E9D2DC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529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</a:extLst>
          </p:cNvPr>
          <p:cNvSpPr/>
          <p:nvPr/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</a:extLst>
          </p:cNvPr>
          <p:cNvSpPr/>
          <p:nvPr/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478F2F-4F04-4604-9005-BF0CB11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1666"/>
            <a:ext cx="9810376" cy="1659404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4A17D2-52AF-4B40-80A8-3E0DB855F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810376" cy="38578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92E0AA-D5B3-4BCF-BA69-209D9B335A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10111" y="6409170"/>
            <a:ext cx="370239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bg1"/>
                </a:solidFill>
              </a:defRPr>
            </a:lvl1pPr>
          </a:lstStyle>
          <a:p>
            <a:fld id="{10076A27-8146-4F75-9851-A83577C6FD8A}" type="datetime2">
              <a:rPr lang="en-US" smtClean="0"/>
              <a:t>Saturday, June 27, 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A637-D86F-4FA1-985D-2D82456511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1" y="1912217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2FA4D-A931-46BA-B767-29A6FD5AAD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9678" y="6408742"/>
            <a:ext cx="438652" cy="4488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B9EAB3BA-07EE-4B64-A177-47C30D775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93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5" r:id="rId6"/>
    <p:sldLayoutId id="2147483730" r:id="rId7"/>
    <p:sldLayoutId id="2147483731" r:id="rId8"/>
    <p:sldLayoutId id="2147483732" r:id="rId9"/>
    <p:sldLayoutId id="2147483734" r:id="rId10"/>
    <p:sldLayoutId id="214748373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17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fivethirtyeight/data/blob/master/hate-crimes/README.md" TargetMode="External"/><Relationship Id="rId13" Type="http://schemas.openxmlformats.org/officeDocument/2006/relationships/hyperlink" Target="https://www.splcenter.org/20180415/hate-crimes-explained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rmelsoft.com/data-collection-tactics-for-web-administrators/" TargetMode="External"/><Relationship Id="rId12" Type="http://schemas.openxmlformats.org/officeDocument/2006/relationships/hyperlink" Target="https://fivethirtyeight.com/features/higher-rates-of-hate-crimes-are-tied-to-income-inequality/" TargetMode="External"/><Relationship Id="rId17" Type="http://schemas.openxmlformats.org/officeDocument/2006/relationships/image" Target="../media/image2.png"/><Relationship Id="rId2" Type="http://schemas.openxmlformats.org/officeDocument/2006/relationships/audio" Target="../media/media18.m4a"/><Relationship Id="rId16" Type="http://schemas.openxmlformats.org/officeDocument/2006/relationships/hyperlink" Target="http://www.electproject.org/2016g" TargetMode="External"/><Relationship Id="rId1" Type="http://schemas.microsoft.com/office/2007/relationships/media" Target="../media/media18.m4a"/><Relationship Id="rId6" Type="http://schemas.openxmlformats.org/officeDocument/2006/relationships/hyperlink" Target="https://www.nbcnews.com/feature/nbc-out/anti-lgbtq-hate-crimes-rose-3-percent-17-fbi-finds-n936166" TargetMode="External"/><Relationship Id="rId11" Type="http://schemas.openxmlformats.org/officeDocument/2006/relationships/hyperlink" Target="https://www.kff.org/other/state-indicator/unemployment-rate/?currentTimeframe=0&amp;sortModel=%7B%22colId%22:%22Location%22,%22sort%22:%22asc%22%7D" TargetMode="External"/><Relationship Id="rId5" Type="http://schemas.openxmlformats.org/officeDocument/2006/relationships/hyperlink" Target="https://ucr.fbi.gov/hate-crime" TargetMode="External"/><Relationship Id="rId15" Type="http://schemas.openxmlformats.org/officeDocument/2006/relationships/hyperlink" Target="https://www.census.gov/prod/2012pubs/p20-566.pdf" TargetMode="External"/><Relationship Id="rId10" Type="http://schemas.openxmlformats.org/officeDocument/2006/relationships/hyperlink" Target="https://www.kff.org/other/state-indicator/distribution-by-raceethnicity/?currentTimeframe=0&amp;sortModel=%7B%22colId%22:%22Location%22,%22sort%22:%22asc%22%7D" TargetMode="External"/><Relationship Id="rId4" Type="http://schemas.openxmlformats.org/officeDocument/2006/relationships/hyperlink" Target="https://www.bbc.com/news/world-us-canada-41975573" TargetMode="External"/><Relationship Id="rId9" Type="http://schemas.openxmlformats.org/officeDocument/2006/relationships/hyperlink" Target="https://www.kff.org/other/state-indicator/median-annual-income/" TargetMode="External"/><Relationship Id="rId14" Type="http://schemas.openxmlformats.org/officeDocument/2006/relationships/hyperlink" Target="https://www.splcenter.org/what-we-d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4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0">
            <a:extLst>
              <a:ext uri="{FF2B5EF4-FFF2-40B4-BE49-F238E27FC236}">
                <a16:creationId xmlns:a16="http://schemas.microsoft.com/office/drawing/2014/main" id="{4D896123-1B32-4CB1-B2ED-E34BBC26B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2DCC2-3F70-4D80-A5A0-4B5E9446B5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1" t="23396"/>
          <a:stretch/>
        </p:blipFill>
        <p:spPr>
          <a:xfrm>
            <a:off x="20" y="-1"/>
            <a:ext cx="12191980" cy="6857571"/>
          </a:xfrm>
          <a:prstGeom prst="rect">
            <a:avLst/>
          </a:prstGeom>
        </p:spPr>
      </p:pic>
      <p:sp>
        <p:nvSpPr>
          <p:cNvPr id="58" name="Rectangle 42">
            <a:extLst>
              <a:ext uri="{FF2B5EF4-FFF2-40B4-BE49-F238E27FC236}">
                <a16:creationId xmlns:a16="http://schemas.microsoft.com/office/drawing/2014/main" id="{F57DA40C-10B8-4678-8433-AA03ED65E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2852792" y="-429"/>
            <a:ext cx="933920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DD0982-3848-6C4E-B42A-E7F7C4E8C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1200647"/>
            <a:ext cx="5322073" cy="3482386"/>
          </a:xfrm>
        </p:spPr>
        <p:txBody>
          <a:bodyPr anchor="t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Hate crimes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D40BFE-E61C-A248-B80B-A453894AB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335" y="4918166"/>
            <a:ext cx="5104737" cy="1136468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Marlene Aviles</a:t>
            </a:r>
          </a:p>
          <a:p>
            <a:pPr algn="r"/>
            <a:r>
              <a:rPr lang="en-US">
                <a:solidFill>
                  <a:schemeClr val="bg1"/>
                </a:solidFill>
              </a:rPr>
              <a:t>680: Applied DATA SCIENCE</a:t>
            </a:r>
          </a:p>
        </p:txBody>
      </p:sp>
      <p:sp>
        <p:nvSpPr>
          <p:cNvPr id="59" name="Rectangle 44">
            <a:extLst>
              <a:ext uri="{FF2B5EF4-FFF2-40B4-BE49-F238E27FC236}">
                <a16:creationId xmlns:a16="http://schemas.microsoft.com/office/drawing/2014/main" id="{6FF3D9AA-2746-40BA-A174-3C45EA458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46">
            <a:extLst>
              <a:ext uri="{FF2B5EF4-FFF2-40B4-BE49-F238E27FC236}">
                <a16:creationId xmlns:a16="http://schemas.microsoft.com/office/drawing/2014/main" id="{30BF160C-EC5F-45F5-9B8D-197AFA37B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90531B33-17C5-B44F-9324-42F150C2A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93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2"/>
    </mc:Choice>
    <mc:Fallback>
      <p:transition spd="slow" advTm="22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06E6C0C3-A448-4D8B-86C7-3C83B7E4A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F56875-0A96-9D4F-8EDD-822D5E85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190" y="936568"/>
            <a:ext cx="4590410" cy="4564822"/>
          </a:xfrm>
        </p:spPr>
        <p:txBody>
          <a:bodyPr anchor="t">
            <a:normAutofit/>
          </a:bodyPr>
          <a:lstStyle/>
          <a:p>
            <a:r>
              <a:rPr lang="en-US" dirty="0"/>
              <a:t>Exploratory data analysis:</a:t>
            </a:r>
            <a:br>
              <a:rPr lang="en-US" dirty="0"/>
            </a:br>
            <a:r>
              <a:rPr lang="en-US" dirty="0"/>
              <a:t>(eda)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1326A3-CBDD-4503-8C40-806B4ABF4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8741"/>
            <a:ext cx="12192000" cy="449256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910698D-E436-464E-9DE4-F9FB349FD9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8316"/>
            <a:ext cx="8153398" cy="449684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68000"/>
                </a:schemeClr>
              </a:gs>
              <a:gs pos="99000">
                <a:schemeClr val="accent2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Content Placeholder 3">
            <a:extLst>
              <a:ext uri="{FF2B5EF4-FFF2-40B4-BE49-F238E27FC236}">
                <a16:creationId xmlns:a16="http://schemas.microsoft.com/office/drawing/2014/main" id="{941C97FC-7AC3-4857-8E89-A12DEE24E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1468460"/>
              </p:ext>
            </p:extLst>
          </p:nvPr>
        </p:nvGraphicFramePr>
        <p:xfrm>
          <a:off x="6096001" y="457200"/>
          <a:ext cx="5623796" cy="5638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2939D78-B230-2949-9AC2-F0893F0364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13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52"/>
    </mc:Choice>
    <mc:Fallback>
      <p:transition spd="slow" advTm="314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EA60F528-36B2-4395-90C4-DDFAC8685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A784975F-6249-4E46-813B-65E172DAC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1772702"/>
          </a:xfrm>
          <a:prstGeom prst="rect">
            <a:avLst/>
          </a:prstGeom>
          <a:gradFill>
            <a:gsLst>
              <a:gs pos="10000">
                <a:schemeClr val="accent5">
                  <a:alpha val="86000"/>
                </a:schemeClr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09322E4C-0C71-4280-88BF-FF861CEE64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2"/>
            <a:ext cx="11734801" cy="1772701"/>
          </a:xfrm>
          <a:prstGeom prst="rect">
            <a:avLst/>
          </a:prstGeom>
          <a:gradFill>
            <a:gsLst>
              <a:gs pos="0">
                <a:schemeClr val="accent4">
                  <a:alpha val="4000"/>
                </a:schemeClr>
              </a:gs>
              <a:gs pos="93000">
                <a:schemeClr val="accent2"/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3451A-D326-024A-90FF-2D56363D6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1" y="457200"/>
            <a:ext cx="9448800" cy="1046231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EDA: distribution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91CDDBD-8479-4446-97C5-FB0928624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398" y="2263696"/>
            <a:ext cx="2094520" cy="2084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EB0F66-CCAD-6F42-B3DF-F2580B5239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18" y="2263696"/>
            <a:ext cx="2132018" cy="2084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938067-F471-D245-935B-4CD3A1F7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6847" y="2272108"/>
            <a:ext cx="2073627" cy="2084048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92AF52A-FAA6-41A4-9142-84FC7ED07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4711147"/>
            <a:ext cx="9452101" cy="1428751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600" dirty="0"/>
              <a:t>THE TWO HATE CRIME VARIABLES, SIMILAR DISTRIBUTIONS </a:t>
            </a:r>
          </a:p>
          <a:p>
            <a:r>
              <a:rPr lang="en-US" sz="1600" dirty="0"/>
              <a:t>UNEMPLOYMENT WAS TWO PEAKS, BIMODIAL DISTRIBUTION</a:t>
            </a:r>
          </a:p>
          <a:p>
            <a:r>
              <a:rPr lang="en-US" sz="1600" dirty="0"/>
              <a:t>MEDIAN HOUSEHOLD INCOME, NORMAL DISTRIBUTION </a:t>
            </a:r>
          </a:p>
        </p:txBody>
      </p:sp>
      <p:pic>
        <p:nvPicPr>
          <p:cNvPr id="37" name="Content Placeholder 7">
            <a:extLst>
              <a:ext uri="{FF2B5EF4-FFF2-40B4-BE49-F238E27FC236}">
                <a16:creationId xmlns:a16="http://schemas.microsoft.com/office/drawing/2014/main" id="{E2825D31-E6BF-D14C-950F-983F7B6D80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255397"/>
            <a:ext cx="2222985" cy="2084048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E456F50C-1852-3E4D-A477-43A792C5CB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262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684"/>
    </mc:Choice>
    <mc:Fallback>
      <p:transition spd="slow" advTm="546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C8414-BE7E-4B6C-A114-B2C3795C8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EC398C5-5C2E-4038-9DB3-DE2B5A9BE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9318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2F10B26-073B-4B10-8AAA-161242DD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153806" y="1153804"/>
            <a:ext cx="634620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2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0DBBC7-698F-4A54-B1CB-A99F9CC35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59574" y="3578975"/>
            <a:ext cx="2502407" cy="4055644"/>
          </a:xfrm>
          <a:prstGeom prst="rect">
            <a:avLst/>
          </a:prstGeom>
          <a:gradFill>
            <a:gsLst>
              <a:gs pos="2000">
                <a:schemeClr val="accent5">
                  <a:alpha val="28000"/>
                </a:schemeClr>
              </a:gs>
              <a:gs pos="100000">
                <a:schemeClr val="accent4">
                  <a:alpha val="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DE6E822A-8BCF-432C-83E6-BBE821476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13000">
                <a:schemeClr val="accent4">
                  <a:lumMod val="20000"/>
                  <a:lumOff val="80000"/>
                  <a:alpha val="2000"/>
                </a:schemeClr>
              </a:gs>
              <a:gs pos="100000">
                <a:schemeClr val="accent6">
                  <a:alpha val="29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CED01-9FBD-184F-99E1-49157A042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243" y="681317"/>
            <a:ext cx="3236613" cy="340618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sz="2200" spc="750">
                <a:solidFill>
                  <a:schemeClr val="bg1"/>
                </a:solidFill>
              </a:rPr>
              <a:t>Eda:</a:t>
            </a:r>
            <a:br>
              <a:rPr lang="en-US" sz="2200" spc="750">
                <a:solidFill>
                  <a:schemeClr val="bg1"/>
                </a:solidFill>
              </a:rPr>
            </a:br>
            <a:r>
              <a:rPr lang="en-US" sz="2200" spc="750">
                <a:solidFill>
                  <a:schemeClr val="bg1"/>
                </a:solidFill>
              </a:rPr>
              <a:t>correlation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B15E8-C570-624F-8140-23F3CE296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619" y="1106198"/>
            <a:ext cx="7214138" cy="465311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64E305A-B3C8-8642-8D3C-5DE1075F0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39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00"/>
    </mc:Choice>
    <mc:Fallback>
      <p:transition spd="slow" advTm="83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66E35-BED1-504E-8DB1-31ACEA85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LINEAR REGRESSION ANALYSIS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2C48E-5AD2-354E-9D79-789A9DA6D8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METHOD SELECTED GIVE IT CAN BE APPLIED ON REAL-LIFE SCENARIO </a:t>
            </a:r>
          </a:p>
          <a:p>
            <a:r>
              <a:rPr lang="en-US" dirty="0"/>
              <a:t>FINDS OUT WHICH FACTOR HAS THE HIGHEST IMPACT ON THE PREDICTED OUTPUT, AND HOW DIFFERENT VARAIBLES RELATE TO EACH OTHER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6A604A-231A-A445-BAF5-613870F808F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PREDICTED OUTPUT:</a:t>
            </a:r>
          </a:p>
          <a:p>
            <a:pPr marL="0" indent="0">
              <a:buNone/>
            </a:pPr>
            <a:r>
              <a:rPr lang="en-US" b="1" dirty="0"/>
              <a:t>hate_crimes_per_100k_splc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FF2E39-926B-EB40-8812-5360AB9DE6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107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12"/>
    </mc:Choice>
    <mc:Fallback>
      <p:transition spd="slow" advTm="42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C8CF-D6F4-7A48-90FA-D49B1477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AD8838-C95B-A247-AF63-43F5078BFE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MAE Mean Absolute Error: 0.13525585604976 </a:t>
            </a:r>
          </a:p>
          <a:p>
            <a:r>
              <a:rPr lang="en-US"/>
              <a:t>MSE Mean Squared Error: 0.04250436779614115 </a:t>
            </a:r>
          </a:p>
          <a:p>
            <a:r>
              <a:rPr lang="en-US"/>
              <a:t>RMSE Root Mean Squared Error:  0.2061658744703913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1198E1-59A9-7342-AC87-818023E532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289552" y="1690688"/>
            <a:ext cx="1765300" cy="3403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B53BA6-010F-BF43-8201-9EEA55AF5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5277" y="2503052"/>
            <a:ext cx="4304795" cy="2591236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275A7F3-D098-0B42-ABDA-64CDBBB5B9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87"/>
    </mc:Choice>
    <mc:Fallback>
      <p:transition spd="slow" advTm="44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20CA6C-973C-6843-83C6-169DA9BEC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57201"/>
            <a:ext cx="3091607" cy="1727643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2400"/>
              <a:t>LIMITATIONS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26BF22-5F19-054C-A1BE-6616357303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5934" r="6052" b="-2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E7AF4C-CAD8-2A43-A2FD-FB93804227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643193" y="2530549"/>
            <a:ext cx="2942813" cy="3428124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400"/>
              <a:t>IT IS SIGNIFICANT TO REMARK THAT </a:t>
            </a:r>
            <a:r>
              <a:rPr lang="en-US" sz="1400" b="1"/>
              <a:t>LIMITATIONS</a:t>
            </a:r>
            <a:r>
              <a:rPr lang="en-US" sz="1400"/>
              <a:t> WERE RECOGNIZED DURING THIS PROJECT </a:t>
            </a:r>
          </a:p>
          <a:p>
            <a:r>
              <a:rPr lang="en-US" sz="1400"/>
              <a:t>THE AMOUNT OF DATA AVAILABLE ON THIS SUBJECT IS </a:t>
            </a:r>
            <a:r>
              <a:rPr lang="en-US" sz="1400" b="1"/>
              <a:t>SHORT</a:t>
            </a:r>
          </a:p>
          <a:p>
            <a:r>
              <a:rPr lang="en-US" sz="1400"/>
              <a:t>THIS LIMITATION SHEDS A LIGHT INTO ANOTHER ASPECT OF THE MAIN PROBLEM: HATE CRIMES AND THE WAY THEIR DATA IS GATHERED 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574BC42-F488-D746-98B8-05FE206F8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22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74"/>
    </mc:Choice>
    <mc:Fallback>
      <p:transition spd="slow" advTm="54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E53EBD-A122-E444-9241-95263E152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>
            <a:normAutofit/>
          </a:bodyPr>
          <a:lstStyle/>
          <a:p>
            <a:pPr algn="r"/>
            <a:r>
              <a:rPr lang="en-US" sz="2700">
                <a:solidFill>
                  <a:schemeClr val="bg1"/>
                </a:solidFill>
              </a:rPr>
              <a:t>CONCLUSION</a:t>
            </a:r>
          </a:p>
        </p:txBody>
      </p:sp>
      <p:graphicFrame>
        <p:nvGraphicFramePr>
          <p:cNvPr id="30" name="Content Placeholder 2">
            <a:extLst>
              <a:ext uri="{FF2B5EF4-FFF2-40B4-BE49-F238E27FC236}">
                <a16:creationId xmlns:a16="http://schemas.microsoft.com/office/drawing/2014/main" id="{CEBCFDE9-DB46-40E8-8FDE-8B0703D562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0300166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AE52AA-7A54-0041-9473-177DB5103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97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489"/>
    </mc:Choice>
    <mc:Fallback>
      <p:transition spd="slow" advTm="74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4" name="Rectangle 13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17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19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022E7-4492-6A43-8298-776B8F36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 COMMENTSOR QUESTIONS </a:t>
            </a:r>
          </a:p>
        </p:txBody>
      </p:sp>
      <p:graphicFrame>
        <p:nvGraphicFramePr>
          <p:cNvPr id="39" name="Text Placeholder 3">
            <a:extLst>
              <a:ext uri="{FF2B5EF4-FFF2-40B4-BE49-F238E27FC236}">
                <a16:creationId xmlns:a16="http://schemas.microsoft.com/office/drawing/2014/main" id="{619DBF3E-EE32-4DB3-BCFE-3D7149ABC1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870692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17557C-B9C4-9D49-A48F-100A9E10BD95}"/>
              </a:ext>
            </a:extLst>
          </p:cNvPr>
          <p:cNvSpPr txBox="1"/>
          <p:nvPr/>
        </p:nvSpPr>
        <p:spPr>
          <a:xfrm>
            <a:off x="7452205" y="5843567"/>
            <a:ext cx="13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40" name="Audio 39">
            <a:hlinkClick r:id="" action="ppaction://media"/>
            <a:extLst>
              <a:ext uri="{FF2B5EF4-FFF2-40B4-BE49-F238E27FC236}">
                <a16:creationId xmlns:a16="http://schemas.microsoft.com/office/drawing/2014/main" id="{3997D47D-EE68-7C4A-AC12-B535A504F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39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07"/>
    </mc:Choice>
    <mc:Fallback>
      <p:transition spd="slow" advTm="10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E4BB64-552E-4E54-BEE1-DF9E7E480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414B7-D187-4349-9454-8D991DA99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8700"/>
            <a:ext cx="4432151" cy="4843464"/>
          </a:xfrm>
        </p:spPr>
        <p:txBody>
          <a:bodyPr>
            <a:normAutofit/>
          </a:bodyPr>
          <a:lstStyle/>
          <a:p>
            <a:r>
              <a:rPr lang="en-US" sz="4000" dirty="0"/>
              <a:t>Sources </a:t>
            </a:r>
            <a:r>
              <a:rPr lang="en-US" sz="4000" dirty="0" err="1"/>
              <a:t>cITED</a:t>
            </a:r>
            <a:r>
              <a:rPr lang="en-US" sz="4000" dirty="0"/>
              <a:t>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1D33-257D-AD40-80DB-2D3515418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249" y="1028700"/>
            <a:ext cx="4432151" cy="4786314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BBC. (2017, November 13). FBI: US hate crimes rise for second straight year. </a:t>
            </a:r>
            <a:r>
              <a:rPr lang="en-US" sz="500" u="sng" dirty="0">
                <a:hlinkClick r:id="rId4"/>
              </a:rPr>
              <a:t>https://www.bbc.com/news/world-us-canada-41975573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Federal Bureau of Investigation (n.d.). Hate Crimes. Retrieved June 20, 2020, from </a:t>
            </a:r>
            <a:r>
              <a:rPr lang="en-US" sz="500" u="sng" dirty="0">
                <a:hlinkClick r:id="rId5"/>
              </a:rPr>
              <a:t>https://ucr.fbi.gov/hate-crime</a:t>
            </a:r>
            <a:endParaRPr lang="en-US" sz="500" u="sng" dirty="0"/>
          </a:p>
          <a:p>
            <a:r>
              <a:rPr lang="en-US" sz="500" dirty="0"/>
              <a:t>Figure 1. Retrieved from </a:t>
            </a:r>
            <a:r>
              <a:rPr lang="en-US" sz="500" dirty="0">
                <a:hlinkClick r:id="rId6"/>
              </a:rPr>
              <a:t>https://www.nbcnews.com/feature/nbc-out/anti-lgbtq-hate-crimes-rose-3-percent-17-fbi-finds-n936166</a:t>
            </a:r>
            <a:endParaRPr lang="en-US" sz="500" dirty="0"/>
          </a:p>
          <a:p>
            <a:r>
              <a:rPr lang="en-US" sz="500" dirty="0"/>
              <a:t>Figure 2. Retrieved from </a:t>
            </a:r>
            <a:r>
              <a:rPr lang="en-US" sz="500" dirty="0">
                <a:hlinkClick r:id="rId7"/>
              </a:rPr>
              <a:t>https://www.karmelsoft.com/data-collection-tactics-for-web-administrators/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FiveThirtyEight. (2017). Hate Crimes. [Data set].</a:t>
            </a:r>
            <a:r>
              <a:rPr lang="en-US" sz="500" u="sng" dirty="0">
                <a:hlinkClick r:id="rId8"/>
              </a:rPr>
              <a:t>https://github.com/fivethirtyeight/data/blob/master/hate-crimes/README.md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Kaiser Family Foundation data on Median Annual Income in the U.S. Retrieved from </a:t>
            </a:r>
            <a:r>
              <a:rPr lang="en-US" sz="500" u="sng" dirty="0">
                <a:hlinkClick r:id="rId9"/>
              </a:rPr>
              <a:t>https://www.kff.org/other/state-indicator/median-annual-income/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Kaiser Family Foundation data on race and ethnicity distribution in the U.S. Retrieved from </a:t>
            </a:r>
            <a:r>
              <a:rPr lang="en-US" sz="500" u="sng" dirty="0">
                <a:hlinkClick r:id="rId10"/>
              </a:rPr>
              <a:t>https://www.kff.org/other/state-indicator/distribution-by-raceethnicity/?currentTimeframe=0&amp;sortModel=%7B%22colId%22:%22Location%22,%22sort%22:%22asc%22%7D</a:t>
            </a:r>
            <a:r>
              <a:rPr lang="en-US" sz="500" dirty="0"/>
              <a:t> </a:t>
            </a:r>
          </a:p>
          <a:p>
            <a:pPr>
              <a:lnSpc>
                <a:spcPct val="110000"/>
              </a:lnSpc>
            </a:pPr>
            <a:r>
              <a:rPr lang="en-US" sz="500" dirty="0"/>
              <a:t>Kaiser Family Foundation data on unemployment rate (seasonally adjusted) in the U.S. Retrieved from </a:t>
            </a:r>
            <a:r>
              <a:rPr lang="en-US" sz="500" u="sng" dirty="0">
                <a:hlinkClick r:id="rId11"/>
              </a:rPr>
              <a:t>https://www.kff.org/other/state-indicator/unemployment-rate/?currentTimeframe=0&amp;sortModel=%7B%22colId%22:%22Location%22,%22sort%22:%22asc%22%7D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Majumder, M. (2017, Jan 23). Higher rates of hate crimes are tied to income inequality. FiveThirtyEight.  </a:t>
            </a:r>
            <a:r>
              <a:rPr lang="en-US" sz="500" u="sng" dirty="0">
                <a:hlinkClick r:id="rId12"/>
              </a:rPr>
              <a:t>https://fivethirtyeight.com/features/higher-rates-of-hate-crimes-are-tied-to-income-inequality/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SPLC Southern Poverty Law Center. (2018). Hate Crimes: explained. Retrieved June 20, 2020, from </a:t>
            </a:r>
            <a:r>
              <a:rPr lang="en-US" sz="500" u="sng" dirty="0">
                <a:hlinkClick r:id="rId13"/>
              </a:rPr>
              <a:t>https://www.splcenter.org/20180415/hate-crimes-explained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SPLC Southern Poverty Law Center (n.d.). What we do. Retrieved June 20, 2020, from </a:t>
            </a:r>
            <a:r>
              <a:rPr lang="en-US" sz="500" u="sng" dirty="0">
                <a:hlinkClick r:id="rId14"/>
              </a:rPr>
              <a:t>https://www.splcenter.org/what-we-do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United States Census Bureau. (2010, Feb). United States Census data on educational attainments. Retrieved from </a:t>
            </a:r>
            <a:r>
              <a:rPr lang="en-US" sz="500" u="sng" dirty="0">
                <a:hlinkClick r:id="rId15"/>
              </a:rPr>
              <a:t>https://www.census.gov/prod/2012pubs/p20-566.pdf</a:t>
            </a:r>
            <a:endParaRPr lang="en-US" sz="500" dirty="0"/>
          </a:p>
          <a:p>
            <a:pPr>
              <a:lnSpc>
                <a:spcPct val="110000"/>
              </a:lnSpc>
            </a:pPr>
            <a:r>
              <a:rPr lang="en-US" sz="500" dirty="0"/>
              <a:t>United States Election Projects data on 2016 election turnout. Retrieved from </a:t>
            </a:r>
            <a:r>
              <a:rPr lang="en-US" sz="500" u="sng" dirty="0">
                <a:hlinkClick r:id="rId16"/>
              </a:rPr>
              <a:t>http://www.electproject.org/2016g</a:t>
            </a:r>
            <a:r>
              <a:rPr lang="en-US" sz="500" dirty="0"/>
              <a:t> </a:t>
            </a:r>
          </a:p>
          <a:p>
            <a:pPr>
              <a:lnSpc>
                <a:spcPct val="110000"/>
              </a:lnSpc>
            </a:pPr>
            <a:endParaRPr lang="en-US" sz="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AC71E46-E2E1-4E45-A872-06D90B5F3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373"/>
            <a:ext cx="12191999" cy="457198"/>
          </a:xfrm>
          <a:prstGeom prst="rect">
            <a:avLst/>
          </a:prstGeom>
          <a:gradFill>
            <a:gsLst>
              <a:gs pos="0">
                <a:schemeClr val="accent6">
                  <a:lumMod val="75000"/>
                  <a:alpha val="61000"/>
                </a:schemeClr>
              </a:gs>
              <a:gs pos="50000">
                <a:schemeClr val="accent5">
                  <a:alpha val="85000"/>
                </a:scheme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A2FC3-465C-4FF6-865B-E7357D277F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373"/>
            <a:ext cx="8153398" cy="457199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74000">
                <a:schemeClr val="accent2">
                  <a:alpha val="48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3A4013-750C-774A-B9E1-5C1DAE01B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41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"/>
    </mc:Choice>
    <mc:Fallback>
      <p:transition spd="slow" advTm="2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21FCE60-ECDB-49B1-A5CA-E834A33FE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3AE8C3-8F65-40F4-BABE-E70F383014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>
                  <a:alpha val="78000"/>
                </a:schemeClr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FC4764-B8D5-4F87-95DB-3125B2D12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9728" y="59346"/>
            <a:ext cx="4156527" cy="4037836"/>
          </a:xfrm>
          <a:prstGeom prst="rect">
            <a:avLst/>
          </a:prstGeom>
          <a:gradFill>
            <a:gsLst>
              <a:gs pos="0">
                <a:schemeClr val="accent5">
                  <a:alpha val="47000"/>
                </a:schemeClr>
              </a:gs>
              <a:gs pos="100000">
                <a:schemeClr val="accent4">
                  <a:alpha val="0"/>
                </a:schemeClr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4C1654F-94F5-497E-8ECF-F2A7E84D6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68311" y="3587283"/>
            <a:ext cx="2501979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74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489" y="1757117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58000">
                <a:schemeClr val="bg1">
                  <a:alpha val="0"/>
                </a:schemeClr>
              </a:gs>
              <a:gs pos="100000">
                <a:schemeClr val="accent6">
                  <a:alpha val="35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CDC0D-50BF-FB4C-B3E0-9B72B660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780" y="586855"/>
            <a:ext cx="3131093" cy="3507474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0071C-FD9B-FF44-9E5A-7B8FBFC627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78695" y="833535"/>
            <a:ext cx="3222170" cy="5361991"/>
          </a:xfrm>
        </p:spPr>
        <p:txBody>
          <a:bodyPr vert="horz" lIns="0" tIns="0" rIns="0" bIns="0" rtlCol="0">
            <a:normAutofit fontScale="77500" lnSpcReduction="20000"/>
          </a:bodyPr>
          <a:lstStyle/>
          <a:p>
            <a:endParaRPr lang="en-US" sz="1600" dirty="0"/>
          </a:p>
          <a:p>
            <a:r>
              <a:rPr lang="en-US" sz="1600" dirty="0"/>
              <a:t>DEFINITION OF THE TERM </a:t>
            </a:r>
          </a:p>
          <a:p>
            <a:r>
              <a:rPr lang="en-US" sz="1600" dirty="0"/>
              <a:t>STATISTICS</a:t>
            </a:r>
          </a:p>
          <a:p>
            <a:r>
              <a:rPr lang="en-US" sz="1600" dirty="0"/>
              <a:t>ISSUE &amp; IMPORTANCE</a:t>
            </a:r>
          </a:p>
          <a:p>
            <a:r>
              <a:rPr lang="en-US" sz="1600" dirty="0"/>
              <a:t>PROJECT GOAL</a:t>
            </a:r>
          </a:p>
          <a:p>
            <a:r>
              <a:rPr lang="en-US" sz="1600" dirty="0"/>
              <a:t>DATA  SOURCE</a:t>
            </a:r>
          </a:p>
          <a:p>
            <a:r>
              <a:rPr lang="en-US" sz="1600" dirty="0"/>
              <a:t>DATASET </a:t>
            </a:r>
          </a:p>
          <a:p>
            <a:r>
              <a:rPr lang="en-US" sz="1600" dirty="0"/>
              <a:t>DATA PREPARATION</a:t>
            </a:r>
          </a:p>
          <a:p>
            <a:r>
              <a:rPr lang="en-US" sz="1600" dirty="0"/>
              <a:t>EXPLORATORY DATA ANALYSIS</a:t>
            </a:r>
          </a:p>
          <a:p>
            <a:r>
              <a:rPr lang="en-US" sz="1600" dirty="0"/>
              <a:t>EDA: DISTRIBUTION</a:t>
            </a:r>
          </a:p>
          <a:p>
            <a:r>
              <a:rPr lang="en-US" sz="1600" dirty="0"/>
              <a:t>EDA: CORRELATION MATRIX</a:t>
            </a:r>
          </a:p>
          <a:p>
            <a:r>
              <a:rPr lang="en-US" sz="1600" dirty="0"/>
              <a:t>MULTIPLE LINEAR REGRESSION ANALYSIS</a:t>
            </a:r>
          </a:p>
          <a:p>
            <a:r>
              <a:rPr lang="en-US" sz="1600" dirty="0"/>
              <a:t>FINDINGS</a:t>
            </a:r>
          </a:p>
          <a:p>
            <a:r>
              <a:rPr lang="en-US" sz="1600" dirty="0"/>
              <a:t>LIMITATIONS</a:t>
            </a:r>
          </a:p>
          <a:p>
            <a:r>
              <a:rPr lang="en-US" sz="1600" dirty="0"/>
              <a:t>CONCLUSION</a:t>
            </a:r>
          </a:p>
          <a:p>
            <a:r>
              <a:rPr lang="en-US" sz="1600" dirty="0"/>
              <a:t>COMMENTS OR QUESTIONS</a:t>
            </a:r>
          </a:p>
          <a:p>
            <a:r>
              <a:rPr lang="en-US" sz="1600" dirty="0"/>
              <a:t>SOURCES CITED</a:t>
            </a:r>
          </a:p>
        </p:txBody>
      </p:sp>
      <p:pic>
        <p:nvPicPr>
          <p:cNvPr id="36" name="Audio 35">
            <a:hlinkClick r:id="" action="ppaction://media"/>
            <a:extLst>
              <a:ext uri="{FF2B5EF4-FFF2-40B4-BE49-F238E27FC236}">
                <a16:creationId xmlns:a16="http://schemas.microsoft.com/office/drawing/2014/main" id="{FF6C1403-AB80-D643-B4BF-DE5C68E8C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173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06"/>
    </mc:Choice>
    <mc:Fallback>
      <p:transition spd="slow" advTm="62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C8371-5183-5346-A643-66FF0E747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Hate crime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25489-CFE1-3B45-ABB2-9B4C562EF3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i="1" u="sng" dirty="0"/>
              <a:t>criminal offense </a:t>
            </a:r>
            <a:r>
              <a:rPr lang="en-US" dirty="0"/>
              <a:t>against a person or property which is </a:t>
            </a:r>
            <a:r>
              <a:rPr lang="en-US" i="1" u="sng" dirty="0"/>
              <a:t>motivated</a:t>
            </a:r>
            <a:r>
              <a:rPr lang="en-US" dirty="0"/>
              <a:t> in whole or part by an </a:t>
            </a:r>
            <a:r>
              <a:rPr lang="en-US" i="1" u="sng" dirty="0"/>
              <a:t>offender’s bias </a:t>
            </a:r>
            <a:r>
              <a:rPr lang="en-US" dirty="0"/>
              <a:t>against a race, religion, disability, sexual orientation, ethnicity, gender, or gender identity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D3475B-0B2B-4E40-BE90-9B684B7978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98926" y="1790086"/>
            <a:ext cx="5181600" cy="3457163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32C4482F-624C-2043-B2BC-83B004B771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660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86"/>
    </mc:Choice>
    <mc:Fallback>
      <p:transition spd="slow" advTm="44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288A8-6C6F-3344-86BB-E2B30D31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E4B01-B9C7-914B-9B7D-98EA83769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68490" y="2205530"/>
            <a:ext cx="4629085" cy="36845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 LEAST </a:t>
            </a:r>
          </a:p>
          <a:p>
            <a:pPr marL="0" indent="0">
              <a:buNone/>
            </a:pPr>
            <a:r>
              <a:rPr lang="en-US" dirty="0"/>
              <a:t>8 </a:t>
            </a:r>
            <a:r>
              <a:rPr lang="en-US" b="1" dirty="0"/>
              <a:t>BLACK</a:t>
            </a:r>
            <a:r>
              <a:rPr lang="en-US" dirty="0"/>
              <a:t> PEOPLE, </a:t>
            </a:r>
          </a:p>
          <a:p>
            <a:pPr marL="0" indent="0">
              <a:buNone/>
            </a:pPr>
            <a:r>
              <a:rPr lang="en-US" dirty="0"/>
              <a:t>3 </a:t>
            </a:r>
            <a:r>
              <a:rPr lang="en-US" b="1" dirty="0"/>
              <a:t>WHITE</a:t>
            </a:r>
            <a:r>
              <a:rPr lang="en-US" dirty="0"/>
              <a:t> PEOPLE, </a:t>
            </a:r>
          </a:p>
          <a:p>
            <a:pPr marL="0" indent="0">
              <a:buNone/>
            </a:pPr>
            <a:r>
              <a:rPr lang="en-US" dirty="0"/>
              <a:t>3 </a:t>
            </a:r>
            <a:r>
              <a:rPr lang="en-US" b="1" dirty="0"/>
              <a:t>GAY</a:t>
            </a:r>
            <a:r>
              <a:rPr lang="en-US" dirty="0"/>
              <a:t> PEOPLE, </a:t>
            </a:r>
          </a:p>
          <a:p>
            <a:pPr marL="0" indent="0">
              <a:buNone/>
            </a:pPr>
            <a:r>
              <a:rPr lang="en-US" dirty="0"/>
              <a:t>3 </a:t>
            </a:r>
            <a:r>
              <a:rPr lang="en-US" b="1" dirty="0"/>
              <a:t>JEWISH</a:t>
            </a:r>
            <a:r>
              <a:rPr lang="en-US" dirty="0"/>
              <a:t> PEOPLE, AND </a:t>
            </a:r>
          </a:p>
          <a:p>
            <a:pPr marL="0" indent="0">
              <a:buNone/>
            </a:pPr>
            <a:r>
              <a:rPr lang="en-US" dirty="0"/>
              <a:t>1 </a:t>
            </a:r>
            <a:r>
              <a:rPr lang="en-US" b="1" dirty="0"/>
              <a:t>LATINX</a:t>
            </a:r>
            <a:r>
              <a:rPr lang="en-US" dirty="0"/>
              <a:t> PERSON BECOME HATE CRIME VICTIMS </a:t>
            </a:r>
            <a:r>
              <a:rPr lang="en-US" b="1" dirty="0"/>
              <a:t>EVERY DAY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-  “WWW.DOSOMETHING.ORG”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DBEEB8-2517-DC46-BEA5-F8B6ECBD1E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4815" y="2205530"/>
            <a:ext cx="5010573" cy="3684588"/>
          </a:xfrm>
        </p:spPr>
        <p:txBody>
          <a:bodyPr/>
          <a:lstStyle/>
          <a:p>
            <a:r>
              <a:rPr lang="en-US" b="1" dirty="0"/>
              <a:t>EVERY HOUR </a:t>
            </a:r>
            <a:r>
              <a:rPr lang="en-US" dirty="0"/>
              <a:t>IN THE U.S. SOMEBODY COMMITS A HATE CRIME </a:t>
            </a:r>
          </a:p>
          <a:p>
            <a:r>
              <a:rPr lang="en-US" b="1" dirty="0"/>
              <a:t>EACH YEAR </a:t>
            </a:r>
            <a:r>
              <a:rPr lang="en-US" dirty="0"/>
              <a:t>ALONE ABOUT</a:t>
            </a:r>
            <a:r>
              <a:rPr lang="en-US" b="1" dirty="0"/>
              <a:t> 205,000</a:t>
            </a:r>
            <a:r>
              <a:rPr lang="en-US" dirty="0"/>
              <a:t> PEOPLE ARE VICTIMIZED BY HATE CRIMES ACROSS THE U.S.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C51A14-58F4-D44E-A69F-E8C08DD3CD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60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353"/>
    </mc:Choice>
    <mc:Fallback>
      <p:transition spd="slow" advTm="64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4C88-D734-E54E-B10A-7C3954116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&amp; 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2C54E-C97A-2B4D-A5B2-D35D99CC04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BEING ABLE TO IDENTIFY DETERMINANTS TO HATE CRIMES IS </a:t>
            </a:r>
            <a:r>
              <a:rPr lang="en-US" b="1" dirty="0"/>
              <a:t>BENEFICIAL</a:t>
            </a:r>
            <a:r>
              <a:rPr lang="en-US" dirty="0"/>
              <a:t> TO SOCIETY AS A WHOLE</a:t>
            </a:r>
          </a:p>
          <a:p>
            <a:r>
              <a:rPr lang="en-US" dirty="0"/>
              <a:t>HATE CRIMES IS AN </a:t>
            </a:r>
            <a:r>
              <a:rPr lang="en-US" b="1" dirty="0"/>
              <a:t>IMPORTANT</a:t>
            </a:r>
            <a:r>
              <a:rPr lang="en-US" dirty="0"/>
              <a:t> COMMUNITY ISSUE THAT AFFECTS </a:t>
            </a:r>
            <a:r>
              <a:rPr lang="en-US" b="1" dirty="0"/>
              <a:t>ALL</a:t>
            </a:r>
            <a:r>
              <a:rPr lang="en-US" dirty="0"/>
              <a:t> OF US (INDIVIDUALLY, CITY-WIDE, NATION-WIDE)</a:t>
            </a:r>
          </a:p>
          <a:p>
            <a:r>
              <a:rPr lang="en-US" dirty="0"/>
              <a:t>THE MEDIA HAS TALKED ABOUT AN </a:t>
            </a:r>
            <a:r>
              <a:rPr lang="en-US" b="1" dirty="0"/>
              <a:t>INCREASE</a:t>
            </a:r>
            <a:r>
              <a:rPr lang="en-US" dirty="0"/>
              <a:t> IN HATE CRIMES SINCE 2016 </a:t>
            </a:r>
          </a:p>
          <a:p>
            <a:r>
              <a:rPr lang="en-US" dirty="0"/>
              <a:t>DOES THE </a:t>
            </a:r>
            <a:r>
              <a:rPr lang="en-US" b="1" dirty="0"/>
              <a:t>DATA</a:t>
            </a:r>
            <a:r>
              <a:rPr lang="en-US" dirty="0"/>
              <a:t> </a:t>
            </a:r>
            <a:r>
              <a:rPr lang="en-US" b="1" dirty="0"/>
              <a:t>COLLECTED</a:t>
            </a:r>
            <a:r>
              <a:rPr lang="en-US" dirty="0"/>
              <a:t> ON HATE CRIMES REFLECT THE SAME NOTION?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AACED1-803C-F84D-8766-9B68664014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8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48"/>
    </mc:Choice>
    <mc:Fallback>
      <p:transition spd="slow" advTm="539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1D7E0-7F1C-8944-8CA4-477BC77D9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083FD-A25F-D24F-9DB6-22EDAE970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FIGHT AGAINST HATE CRIMES IS ONE THAT WILL ONLY BECOME MORE EFFICIENT AND REPRESENTATIVE VIA ITS ANALYSIS OF DATA</a:t>
            </a:r>
          </a:p>
          <a:p>
            <a:r>
              <a:rPr lang="en-US" dirty="0"/>
              <a:t>THE AIM OF THIS PROJECT IS TO LOOK AT FACTORS THAT CAN HELP IN IDENTIFYING THE DETERMINANTS OF HATE CRIMES. </a:t>
            </a:r>
          </a:p>
          <a:p>
            <a:r>
              <a:rPr lang="en-US" dirty="0"/>
              <a:t>TECHNIQUES SUCH AS EXPLORATORY DATA ANALYSIS AND REGRESSION ANALYSIS ASSISTED IN ACHIEVING THIS GOAL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96EADD-0F6D-B947-93D1-4D8FCA6576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47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30"/>
    </mc:Choice>
    <mc:Fallback>
      <p:transition spd="slow" advTm="41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0BF4A1-714C-419E-A19F-578DE93BE0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91A9BD-D57F-4941-931F-40597AB3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409317" y="1410082"/>
            <a:ext cx="6858000" cy="40378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89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4DB264-9467-4730-B9E9-C9A97DD66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0128" y="3609527"/>
            <a:ext cx="2458347" cy="4038601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B097F88-2120-47B4-B891-5B28F66BBD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64227" y="1757079"/>
            <a:ext cx="3900088" cy="4178958"/>
          </a:xfrm>
          <a:custGeom>
            <a:avLst/>
            <a:gdLst>
              <a:gd name="connsiteX0" fmla="*/ 2431956 w 3900088"/>
              <a:gd name="connsiteY0" fmla="*/ 93939 h 4178958"/>
              <a:gd name="connsiteX1" fmla="*/ 3900088 w 3900088"/>
              <a:gd name="connsiteY1" fmla="*/ 2089479 h 4178958"/>
              <a:gd name="connsiteX2" fmla="*/ 1810609 w 3900088"/>
              <a:gd name="connsiteY2" fmla="*/ 4178958 h 4178958"/>
              <a:gd name="connsiteX3" fmla="*/ 77980 w 3900088"/>
              <a:gd name="connsiteY3" fmla="*/ 3257727 h 4178958"/>
              <a:gd name="connsiteX4" fmla="*/ 0 w 3900088"/>
              <a:gd name="connsiteY4" fmla="*/ 3129367 h 4178958"/>
              <a:gd name="connsiteX5" fmla="*/ 831517 w 3900088"/>
              <a:gd name="connsiteY5" fmla="*/ 244059 h 4178958"/>
              <a:gd name="connsiteX6" fmla="*/ 997290 w 3900088"/>
              <a:gd name="connsiteY6" fmla="*/ 164202 h 4178958"/>
              <a:gd name="connsiteX7" fmla="*/ 1810609 w 3900088"/>
              <a:gd name="connsiteY7" fmla="*/ 0 h 4178958"/>
              <a:gd name="connsiteX8" fmla="*/ 2431956 w 3900088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088" h="4178958">
                <a:moveTo>
                  <a:pt x="2431956" y="93939"/>
                </a:moveTo>
                <a:cubicBezTo>
                  <a:pt x="3282517" y="358491"/>
                  <a:pt x="3900088" y="1151865"/>
                  <a:pt x="3900088" y="2089479"/>
                </a:cubicBezTo>
                <a:cubicBezTo>
                  <a:pt x="3900088" y="3243466"/>
                  <a:pt x="2964596" y="4178958"/>
                  <a:pt x="1810609" y="4178958"/>
                </a:cubicBezTo>
                <a:cubicBezTo>
                  <a:pt x="1089367" y="4178958"/>
                  <a:pt x="453475" y="3813531"/>
                  <a:pt x="77980" y="3257727"/>
                </a:cubicBezTo>
                <a:lnTo>
                  <a:pt x="0" y="3129367"/>
                </a:lnTo>
                <a:lnTo>
                  <a:pt x="831517" y="244059"/>
                </a:lnTo>
                <a:lnTo>
                  <a:pt x="997290" y="164202"/>
                </a:lnTo>
                <a:cubicBezTo>
                  <a:pt x="1247271" y="58468"/>
                  <a:pt x="1522112" y="0"/>
                  <a:pt x="1810609" y="0"/>
                </a:cubicBezTo>
                <a:cubicBezTo>
                  <a:pt x="2026982" y="0"/>
                  <a:pt x="2235673" y="32888"/>
                  <a:pt x="2431956" y="93939"/>
                </a:cubicBezTo>
                <a:close/>
              </a:path>
            </a:pathLst>
          </a:custGeom>
          <a:gradFill>
            <a:gsLst>
              <a:gs pos="36000">
                <a:schemeClr val="accent6">
                  <a:lumMod val="60000"/>
                  <a:lumOff val="40000"/>
                  <a:alpha val="6000"/>
                </a:schemeClr>
              </a:gs>
              <a:gs pos="100000">
                <a:schemeClr val="accent6">
                  <a:alpha val="2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F9338F5-05AB-4DC5-BD1C-1A9F26C38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50099" y="411154"/>
            <a:ext cx="4395601" cy="3581400"/>
          </a:xfrm>
          <a:prstGeom prst="rect">
            <a:avLst/>
          </a:prstGeom>
          <a:gradFill>
            <a:gsLst>
              <a:gs pos="0">
                <a:schemeClr val="accent5">
                  <a:alpha val="29000"/>
                </a:schemeClr>
              </a:gs>
              <a:gs pos="100000">
                <a:schemeClr val="accent4">
                  <a:alpha val="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2078F4-A4F5-C141-8C75-74B1BE0A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68280"/>
            <a:ext cx="3390645" cy="3363597"/>
          </a:xfrm>
        </p:spPr>
        <p:txBody>
          <a:bodyPr vert="horz" lIns="0" tIns="0" rIns="0" bIns="0" rtlCol="0" anchor="b"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Data SOURCE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B5FDB2-051E-458B-B09E-11DD4F93C04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80901351"/>
              </p:ext>
            </p:extLst>
          </p:nvPr>
        </p:nvGraphicFramePr>
        <p:xfrm>
          <a:off x="4494654" y="457200"/>
          <a:ext cx="7240146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3758CD8-516B-494F-BF11-46D7BC4123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9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99"/>
    </mc:Choice>
    <mc:Fallback>
      <p:transition spd="slow" advTm="44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0DD23-0BB0-F449-B4E9-DE7585CA3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C748B-E59C-3346-995E-5BACDCE9C9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51 ROWS AND 21 COLUMNS</a:t>
            </a:r>
          </a:p>
          <a:p>
            <a:r>
              <a:rPr lang="en-US" dirty="0"/>
              <a:t>ROWS CONTAIN DATA FROM EACH U.S. STATE </a:t>
            </a:r>
          </a:p>
          <a:p>
            <a:r>
              <a:rPr lang="en-US" dirty="0"/>
              <a:t>COLUMNS REPRESENT THE DIFFERENT VARIABLES </a:t>
            </a:r>
          </a:p>
          <a:p>
            <a:r>
              <a:rPr lang="en-US" dirty="0"/>
              <a:t>DATA WAS GATHERED IN 2016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D24D47-6D15-FE49-847B-C8FA8BE5DA9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40000" lnSpcReduction="20000"/>
          </a:bodyPr>
          <a:lstStyle/>
          <a:p>
            <a:pPr marL="0" indent="0" algn="ctr">
              <a:buNone/>
            </a:pPr>
            <a:r>
              <a:rPr lang="en-US" i="1" dirty="0"/>
              <a:t>VARIABLES IN THE DATASET:</a:t>
            </a:r>
          </a:p>
          <a:p>
            <a:r>
              <a:rPr lang="en-US" i="1" dirty="0"/>
              <a:t>State: State name </a:t>
            </a:r>
            <a:endParaRPr lang="en-US" dirty="0"/>
          </a:p>
          <a:p>
            <a:r>
              <a:rPr lang="en-US" i="1" dirty="0" err="1"/>
              <a:t>Median_household_income</a:t>
            </a:r>
            <a:r>
              <a:rPr lang="en-US" i="1" dirty="0"/>
              <a:t>: Median household income, 2016</a:t>
            </a:r>
            <a:endParaRPr lang="en-US" dirty="0"/>
          </a:p>
          <a:p>
            <a:r>
              <a:rPr lang="en-US" i="1" dirty="0" err="1"/>
              <a:t>Share_unemployed_seasonal</a:t>
            </a:r>
            <a:r>
              <a:rPr lang="en-US" i="1" dirty="0"/>
              <a:t>: Share of the population that is unemployed, 2016</a:t>
            </a:r>
            <a:endParaRPr lang="en-US" dirty="0"/>
          </a:p>
          <a:p>
            <a:r>
              <a:rPr lang="en-US" i="1" dirty="0" err="1"/>
              <a:t>Share_population_in_metro_areas</a:t>
            </a:r>
            <a:r>
              <a:rPr lang="en-US" i="1" dirty="0"/>
              <a:t>: Share of the population that lives in metropolitan areas, 2015</a:t>
            </a:r>
            <a:endParaRPr lang="en-US" dirty="0"/>
          </a:p>
          <a:p>
            <a:r>
              <a:rPr lang="en-US" i="1" dirty="0" err="1"/>
              <a:t>Share_population_with_high_school_degree</a:t>
            </a:r>
            <a:r>
              <a:rPr lang="en-US" i="1" dirty="0"/>
              <a:t>: Share of adults 25 and older with a high-school degree, 2009</a:t>
            </a:r>
            <a:endParaRPr lang="en-US" dirty="0"/>
          </a:p>
          <a:p>
            <a:r>
              <a:rPr lang="en-US" i="1" dirty="0" err="1"/>
              <a:t>Share_non_citizen</a:t>
            </a:r>
            <a:r>
              <a:rPr lang="en-US" i="1" dirty="0"/>
              <a:t>: Share of the population that are not U.S. citizens, 2015</a:t>
            </a:r>
            <a:endParaRPr lang="en-US" dirty="0"/>
          </a:p>
          <a:p>
            <a:r>
              <a:rPr lang="en-US" i="1" dirty="0" err="1"/>
              <a:t>Share_white_poverty</a:t>
            </a:r>
            <a:r>
              <a:rPr lang="en-US" i="1" dirty="0"/>
              <a:t>: Share of white residents who are living in poverty, 2015</a:t>
            </a:r>
            <a:endParaRPr lang="en-US" dirty="0"/>
          </a:p>
          <a:p>
            <a:r>
              <a:rPr lang="en-US" i="1" dirty="0"/>
              <a:t>Gini_index: Gini index, 2015</a:t>
            </a:r>
            <a:endParaRPr lang="en-US" dirty="0"/>
          </a:p>
          <a:p>
            <a:r>
              <a:rPr lang="en-US" i="1" dirty="0" err="1"/>
              <a:t>Share_non_white</a:t>
            </a:r>
            <a:r>
              <a:rPr lang="en-US" i="1" dirty="0"/>
              <a:t>: Share of the population that is not white, 2015</a:t>
            </a:r>
            <a:endParaRPr lang="en-US" dirty="0"/>
          </a:p>
          <a:p>
            <a:r>
              <a:rPr lang="en-US" i="1" dirty="0" err="1"/>
              <a:t>Share_voters_voted_trump</a:t>
            </a:r>
            <a:r>
              <a:rPr lang="en-US" i="1" dirty="0"/>
              <a:t>: Share of 2016 U.S. presidential voters who voted for Donald Trump</a:t>
            </a:r>
            <a:endParaRPr lang="en-US" dirty="0"/>
          </a:p>
          <a:p>
            <a:r>
              <a:rPr lang="en-US" i="1" dirty="0"/>
              <a:t>Hate_crimes_per_100k_splc: Hate crimes per 100,000 population by the Southern Poverty Law Center (Nov 9-18, 2016)</a:t>
            </a:r>
            <a:endParaRPr lang="en-US" dirty="0"/>
          </a:p>
          <a:p>
            <a:r>
              <a:rPr lang="en-US" i="1" dirty="0"/>
              <a:t>Avg_hatecrimes_per_100k_fbi: Average annual hate crimes per 100,000 population, FBI 2010- 2015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EB8274-EEB0-FE49-982A-C4ECC0C2A9A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91654" y="2921876"/>
            <a:ext cx="4673574" cy="234697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0E5D1EB-34FC-1141-9FCD-1074BAED12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7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702"/>
    </mc:Choice>
    <mc:Fallback>
      <p:transition spd="slow" advTm="747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E21827-72C9-BC4E-863A-EC1D5A23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/>
              <a:t>Data preparation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BD3E6-DB0F-794D-9229-3FDA04582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80237" y="2621381"/>
            <a:ext cx="5929422" cy="3322219"/>
          </a:xfrm>
        </p:spPr>
        <p:txBody>
          <a:bodyPr vert="horz" lIns="0" tIns="0" rIns="0" bIns="0" rtlCol="0">
            <a:normAutofit/>
          </a:bodyPr>
          <a:lstStyle/>
          <a:p>
            <a:r>
              <a:rPr lang="en-US" sz="1800"/>
              <a:t>CONVERTED INTO A PANDAS DATAFRAME </a:t>
            </a:r>
          </a:p>
          <a:p>
            <a:r>
              <a:rPr lang="en-US" sz="1800"/>
              <a:t>ANALYZED SUMMARY STATISTICS </a:t>
            </a:r>
          </a:p>
          <a:p>
            <a:r>
              <a:rPr lang="en-US" sz="1800"/>
              <a:t>LOOKED FOR MISSING VALUES </a:t>
            </a:r>
          </a:p>
          <a:p>
            <a:r>
              <a:rPr lang="en-US" sz="1800"/>
              <a:t>LOOKED FOR OUTLIERS </a:t>
            </a:r>
          </a:p>
          <a:p>
            <a:r>
              <a:rPr lang="en-US" sz="1800"/>
              <a:t>LOOKED FOR DUPLICATES</a:t>
            </a:r>
          </a:p>
          <a:p>
            <a:r>
              <a:rPr lang="en-US" sz="1800"/>
              <a:t>LOOKED FOR ERRORS IN THE DATA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77914FE-4B55-46A0-A61E-32DA340548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663" r="21942" b="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F179C60-A0FF-6946-8245-91A3DD72DE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4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054"/>
    </mc:Choice>
    <mc:Fallback>
      <p:transition spd="slow" advTm="26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GradientRiseVTI">
  <a:themeElements>
    <a:clrScheme name="Custom 5">
      <a:dk1>
        <a:sysClr val="windowText" lastClr="000000"/>
      </a:dk1>
      <a:lt1>
        <a:srgbClr val="FFFFFF"/>
      </a:lt1>
      <a:dk2>
        <a:srgbClr val="3C0F3A"/>
      </a:dk2>
      <a:lt2>
        <a:srgbClr val="F1F2F2"/>
      </a:lt2>
      <a:accent1>
        <a:srgbClr val="A6025C"/>
      </a:accent1>
      <a:accent2>
        <a:srgbClr val="92248E"/>
      </a:accent2>
      <a:accent3>
        <a:srgbClr val="DE95C4"/>
      </a:accent3>
      <a:accent4>
        <a:srgbClr val="FE4A00"/>
      </a:accent4>
      <a:accent5>
        <a:srgbClr val="DA002F"/>
      </a:accent5>
      <a:accent6>
        <a:srgbClr val="FF907A"/>
      </a:accent6>
      <a:hlink>
        <a:srgbClr val="CA71E4"/>
      </a:hlink>
      <a:folHlink>
        <a:srgbClr val="E45E49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1277</Words>
  <Application>Microsoft Macintosh PowerPoint</Application>
  <PresentationFormat>Widescreen</PresentationFormat>
  <Paragraphs>117</Paragraphs>
  <Slides>18</Slides>
  <Notes>0</Notes>
  <HiddenSlides>0</HiddenSlides>
  <MMClips>18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Avenir Next LT Pro</vt:lpstr>
      <vt:lpstr>Avenir Next LT Pro Light</vt:lpstr>
      <vt:lpstr>GradientRiseVTI</vt:lpstr>
      <vt:lpstr>Hate crimes</vt:lpstr>
      <vt:lpstr>OVERVIEW</vt:lpstr>
      <vt:lpstr>Hate crime </vt:lpstr>
      <vt:lpstr>Statistics </vt:lpstr>
      <vt:lpstr>ISSUE &amp; importance</vt:lpstr>
      <vt:lpstr>Project goal</vt:lpstr>
      <vt:lpstr>Data SOURCE</vt:lpstr>
      <vt:lpstr>DATASET </vt:lpstr>
      <vt:lpstr>Data preparation </vt:lpstr>
      <vt:lpstr>Exploratory data analysis: (eda) </vt:lpstr>
      <vt:lpstr>EDA: distribution</vt:lpstr>
      <vt:lpstr>Eda: correlation MATRIX</vt:lpstr>
      <vt:lpstr>MULTIPLE LINEAR REGRESSION ANALYSIS </vt:lpstr>
      <vt:lpstr>FINDINGS</vt:lpstr>
      <vt:lpstr>LIMITATIONS </vt:lpstr>
      <vt:lpstr>CONCLUSION</vt:lpstr>
      <vt:lpstr> COMMENTSOR QUESTIONS </vt:lpstr>
      <vt:lpstr>Sources cITED: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Hate crimes</dc:title>
  <dc:creator>Marlene Aviles</dc:creator>
  <cp:lastModifiedBy>Marlene Aviles</cp:lastModifiedBy>
  <cp:revision>5</cp:revision>
  <dcterms:created xsi:type="dcterms:W3CDTF">2020-06-29T03:48:53Z</dcterms:created>
  <dcterms:modified xsi:type="dcterms:W3CDTF">2020-06-29T04:46:43Z</dcterms:modified>
</cp:coreProperties>
</file>